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90" r:id="rId2"/>
    <p:sldId id="336" r:id="rId3"/>
    <p:sldId id="337" r:id="rId4"/>
    <p:sldId id="323" r:id="rId5"/>
    <p:sldId id="266" r:id="rId6"/>
    <p:sldId id="276" r:id="rId7"/>
    <p:sldId id="310" r:id="rId8"/>
    <p:sldId id="278" r:id="rId9"/>
    <p:sldId id="324" r:id="rId10"/>
    <p:sldId id="325" r:id="rId11"/>
    <p:sldId id="326" r:id="rId12"/>
    <p:sldId id="327" r:id="rId13"/>
    <p:sldId id="328" r:id="rId14"/>
    <p:sldId id="329" r:id="rId15"/>
    <p:sldId id="330" r:id="rId16"/>
    <p:sldId id="331" r:id="rId17"/>
    <p:sldId id="332" r:id="rId18"/>
    <p:sldId id="333" r:id="rId19"/>
    <p:sldId id="334" r:id="rId20"/>
    <p:sldId id="335" r:id="rId21"/>
  </p:sldIdLst>
  <p:sldSz cx="9144000" cy="6858000" type="screen4x3"/>
  <p:notesSz cx="6805613" cy="99441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F7723"/>
    <a:srgbClr val="B20E10"/>
    <a:srgbClr val="CA4E00"/>
    <a:srgbClr val="0061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680"/>
  </p:normalViewPr>
  <p:slideViewPr>
    <p:cSldViewPr showGuides="1">
      <p:cViewPr varScale="1">
        <p:scale>
          <a:sx n="108" d="100"/>
          <a:sy n="108" d="100"/>
        </p:scale>
        <p:origin x="560" y="184"/>
      </p:cViewPr>
      <p:guideLst>
        <p:guide orient="horz" pos="2160"/>
        <p:guide pos="2880"/>
      </p:guideLst>
    </p:cSldViewPr>
  </p:slideViewPr>
  <p:outlineViewPr>
    <p:cViewPr>
      <p:scale>
        <a:sx n="33" d="100"/>
        <a:sy n="33" d="100"/>
      </p:scale>
      <p:origin x="0" y="6440"/>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104" d="100"/>
          <a:sy n="104" d="100"/>
        </p:scale>
        <p:origin x="-2896" y="-112"/>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Volumes/MATERIALS/Fostering/LAC%20childre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simmjo/Documents/Statistics/ethnicit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John%20Simmonds\My%20Documents\Ian%20Sinclair%20Dissemination.xls"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John%20Simmonds\My%20Documents\Ian%20Sinclair%20Dissemination.xls"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John%20Simmonds\My%20Documents\Ian%20Sinclair%20Dissemination.xls"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3" Type="http://schemas.openxmlformats.org/officeDocument/2006/relationships/oleObject" Target="file:////var\folders\_t\j880d_ys6jq3mqkpvwmqh7q80000gn\T\com.microsoft.Outlook\Adoption%20&amp;%20Special%20Guardianship%20Orders%20Graph.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b="1" i="0" baseline="0" dirty="0"/>
              <a:t>Legal Status of Looked After Children  2015 - 2019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3"/>
          <c:order val="3"/>
          <c:tx>
            <c:strRef>
              <c:f>Sheet1!$F$33:$F$34</c:f>
              <c:strCache>
                <c:ptCount val="2"/>
                <c:pt idx="0">
                  <c:v>2015</c:v>
                </c:pt>
                <c:pt idx="1">
                  <c:v>69,470</c:v>
                </c:pt>
              </c:strCache>
            </c:strRef>
          </c:tx>
          <c:spPr>
            <a:solidFill>
              <a:schemeClr val="accent4"/>
            </a:solidFill>
            <a:ln>
              <a:noFill/>
            </a:ln>
            <a:effectLst/>
          </c:spPr>
          <c:invertIfNegative val="0"/>
          <c:cat>
            <c:strRef>
              <c:f>Sheet1!$B$35:$B$41</c:f>
              <c:strCache>
                <c:ptCount val="7"/>
                <c:pt idx="0">
                  <c:v>Care Orders</c:v>
                </c:pt>
                <c:pt idx="1">
                  <c:v>Freed for adoption6</c:v>
                </c:pt>
                <c:pt idx="2">
                  <c:v>Placement Order granted7</c:v>
                </c:pt>
                <c:pt idx="3">
                  <c:v>Voluntary agreements under S20 CA 1989</c:v>
                </c:pt>
                <c:pt idx="4">
                  <c:v>(single placements)</c:v>
                </c:pt>
                <c:pt idx="5">
                  <c:v>Detained for child protection</c:v>
                </c:pt>
                <c:pt idx="6">
                  <c:v>Youth Justice legal statuses8,9</c:v>
                </c:pt>
              </c:strCache>
            </c:strRef>
          </c:cat>
          <c:val>
            <c:numRef>
              <c:f>Sheet1!$F$35:$F$41</c:f>
              <c:numCache>
                <c:formatCode>#,##0</c:formatCode>
                <c:ptCount val="7"/>
                <c:pt idx="0">
                  <c:v>42370</c:v>
                </c:pt>
                <c:pt idx="1">
                  <c:v>20</c:v>
                </c:pt>
                <c:pt idx="2">
                  <c:v>7450</c:v>
                </c:pt>
                <c:pt idx="3">
                  <c:v>19320</c:v>
                </c:pt>
                <c:pt idx="5">
                  <c:v>30</c:v>
                </c:pt>
                <c:pt idx="6">
                  <c:v>280</c:v>
                </c:pt>
              </c:numCache>
            </c:numRef>
          </c:val>
          <c:extLst>
            <c:ext xmlns:c16="http://schemas.microsoft.com/office/drawing/2014/chart" uri="{C3380CC4-5D6E-409C-BE32-E72D297353CC}">
              <c16:uniqueId val="{00000000-A61A-DE4A-B0EB-6D607002A6E3}"/>
            </c:ext>
          </c:extLst>
        </c:ser>
        <c:ser>
          <c:idx val="4"/>
          <c:order val="4"/>
          <c:tx>
            <c:strRef>
              <c:f>Sheet1!$G$33:$G$34</c:f>
              <c:strCache>
                <c:ptCount val="2"/>
                <c:pt idx="0">
                  <c:v>2016</c:v>
                </c:pt>
                <c:pt idx="1">
                  <c:v>70,410</c:v>
                </c:pt>
              </c:strCache>
            </c:strRef>
          </c:tx>
          <c:spPr>
            <a:solidFill>
              <a:schemeClr val="accent5"/>
            </a:solidFill>
            <a:ln>
              <a:noFill/>
            </a:ln>
            <a:effectLst/>
          </c:spPr>
          <c:invertIfNegative val="0"/>
          <c:cat>
            <c:strRef>
              <c:f>Sheet1!$B$35:$B$41</c:f>
              <c:strCache>
                <c:ptCount val="7"/>
                <c:pt idx="0">
                  <c:v>Care Orders</c:v>
                </c:pt>
                <c:pt idx="1">
                  <c:v>Freed for adoption6</c:v>
                </c:pt>
                <c:pt idx="2">
                  <c:v>Placement Order granted7</c:v>
                </c:pt>
                <c:pt idx="3">
                  <c:v>Voluntary agreements under S20 CA 1989</c:v>
                </c:pt>
                <c:pt idx="4">
                  <c:v>(single placements)</c:v>
                </c:pt>
                <c:pt idx="5">
                  <c:v>Detained for child protection</c:v>
                </c:pt>
                <c:pt idx="6">
                  <c:v>Youth Justice legal statuses8,9</c:v>
                </c:pt>
              </c:strCache>
            </c:strRef>
          </c:cat>
          <c:val>
            <c:numRef>
              <c:f>Sheet1!$G$35:$G$41</c:f>
              <c:numCache>
                <c:formatCode>#,##0</c:formatCode>
                <c:ptCount val="7"/>
                <c:pt idx="0">
                  <c:v>45810</c:v>
                </c:pt>
                <c:pt idx="1">
                  <c:v>10</c:v>
                </c:pt>
                <c:pt idx="2">
                  <c:v>6080</c:v>
                </c:pt>
                <c:pt idx="3">
                  <c:v>18250</c:v>
                </c:pt>
                <c:pt idx="5">
                  <c:v>30</c:v>
                </c:pt>
                <c:pt idx="6">
                  <c:v>230</c:v>
                </c:pt>
              </c:numCache>
            </c:numRef>
          </c:val>
          <c:extLst>
            <c:ext xmlns:c16="http://schemas.microsoft.com/office/drawing/2014/chart" uri="{C3380CC4-5D6E-409C-BE32-E72D297353CC}">
              <c16:uniqueId val="{00000001-A61A-DE4A-B0EB-6D607002A6E3}"/>
            </c:ext>
          </c:extLst>
        </c:ser>
        <c:ser>
          <c:idx val="5"/>
          <c:order val="5"/>
          <c:tx>
            <c:strRef>
              <c:f>Sheet1!$H$33:$H$34</c:f>
              <c:strCache>
                <c:ptCount val="2"/>
                <c:pt idx="0">
                  <c:v>2017</c:v>
                </c:pt>
                <c:pt idx="1">
                  <c:v>72,610</c:v>
                </c:pt>
              </c:strCache>
            </c:strRef>
          </c:tx>
          <c:spPr>
            <a:solidFill>
              <a:schemeClr val="accent6"/>
            </a:solidFill>
            <a:ln>
              <a:noFill/>
            </a:ln>
            <a:effectLst/>
          </c:spPr>
          <c:invertIfNegative val="0"/>
          <c:cat>
            <c:strRef>
              <c:f>Sheet1!$B$35:$B$41</c:f>
              <c:strCache>
                <c:ptCount val="7"/>
                <c:pt idx="0">
                  <c:v>Care Orders</c:v>
                </c:pt>
                <c:pt idx="1">
                  <c:v>Freed for adoption6</c:v>
                </c:pt>
                <c:pt idx="2">
                  <c:v>Placement Order granted7</c:v>
                </c:pt>
                <c:pt idx="3">
                  <c:v>Voluntary agreements under S20 CA 1989</c:v>
                </c:pt>
                <c:pt idx="4">
                  <c:v>(single placements)</c:v>
                </c:pt>
                <c:pt idx="5">
                  <c:v>Detained for child protection</c:v>
                </c:pt>
                <c:pt idx="6">
                  <c:v>Youth Justice legal statuses8,9</c:v>
                </c:pt>
              </c:strCache>
            </c:strRef>
          </c:cat>
          <c:val>
            <c:numRef>
              <c:f>Sheet1!$H$35:$H$41</c:f>
              <c:numCache>
                <c:formatCode>#,##0</c:formatCode>
                <c:ptCount val="7"/>
                <c:pt idx="0">
                  <c:v>50590</c:v>
                </c:pt>
                <c:pt idx="1">
                  <c:v>0</c:v>
                </c:pt>
                <c:pt idx="2">
                  <c:v>5630</c:v>
                </c:pt>
                <c:pt idx="3">
                  <c:v>16130</c:v>
                </c:pt>
                <c:pt idx="5">
                  <c:v>30</c:v>
                </c:pt>
                <c:pt idx="6">
                  <c:v>230</c:v>
                </c:pt>
              </c:numCache>
            </c:numRef>
          </c:val>
          <c:extLst>
            <c:ext xmlns:c16="http://schemas.microsoft.com/office/drawing/2014/chart" uri="{C3380CC4-5D6E-409C-BE32-E72D297353CC}">
              <c16:uniqueId val="{00000002-A61A-DE4A-B0EB-6D607002A6E3}"/>
            </c:ext>
          </c:extLst>
        </c:ser>
        <c:ser>
          <c:idx val="6"/>
          <c:order val="6"/>
          <c:tx>
            <c:strRef>
              <c:f>Sheet1!$I$33:$I$34</c:f>
              <c:strCache>
                <c:ptCount val="2"/>
                <c:pt idx="0">
                  <c:v>2018</c:v>
                </c:pt>
                <c:pt idx="1">
                  <c:v>75,370</c:v>
                </c:pt>
              </c:strCache>
            </c:strRef>
          </c:tx>
          <c:spPr>
            <a:solidFill>
              <a:schemeClr val="accent1">
                <a:lumMod val="60000"/>
              </a:schemeClr>
            </a:solidFill>
            <a:ln>
              <a:noFill/>
            </a:ln>
            <a:effectLst/>
          </c:spPr>
          <c:invertIfNegative val="0"/>
          <c:cat>
            <c:strRef>
              <c:f>Sheet1!$B$35:$B$41</c:f>
              <c:strCache>
                <c:ptCount val="7"/>
                <c:pt idx="0">
                  <c:v>Care Orders</c:v>
                </c:pt>
                <c:pt idx="1">
                  <c:v>Freed for adoption6</c:v>
                </c:pt>
                <c:pt idx="2">
                  <c:v>Placement Order granted7</c:v>
                </c:pt>
                <c:pt idx="3">
                  <c:v>Voluntary agreements under S20 CA 1989</c:v>
                </c:pt>
                <c:pt idx="4">
                  <c:v>(single placements)</c:v>
                </c:pt>
                <c:pt idx="5">
                  <c:v>Detained for child protection</c:v>
                </c:pt>
                <c:pt idx="6">
                  <c:v>Youth Justice legal statuses8,9</c:v>
                </c:pt>
              </c:strCache>
            </c:strRef>
          </c:cat>
          <c:val>
            <c:numRef>
              <c:f>Sheet1!$I$35:$I$41</c:f>
              <c:numCache>
                <c:formatCode>#,##0</c:formatCode>
                <c:ptCount val="7"/>
                <c:pt idx="0">
                  <c:v>55260</c:v>
                </c:pt>
                <c:pt idx="1">
                  <c:v>0</c:v>
                </c:pt>
                <c:pt idx="2">
                  <c:v>5630</c:v>
                </c:pt>
                <c:pt idx="3">
                  <c:v>14170</c:v>
                </c:pt>
                <c:pt idx="5">
                  <c:v>20</c:v>
                </c:pt>
                <c:pt idx="6">
                  <c:v>290</c:v>
                </c:pt>
              </c:numCache>
            </c:numRef>
          </c:val>
          <c:extLst>
            <c:ext xmlns:c16="http://schemas.microsoft.com/office/drawing/2014/chart" uri="{C3380CC4-5D6E-409C-BE32-E72D297353CC}">
              <c16:uniqueId val="{00000003-A61A-DE4A-B0EB-6D607002A6E3}"/>
            </c:ext>
          </c:extLst>
        </c:ser>
        <c:ser>
          <c:idx val="7"/>
          <c:order val="7"/>
          <c:tx>
            <c:strRef>
              <c:f>Sheet1!$J$33:$J$34</c:f>
              <c:strCache>
                <c:ptCount val="2"/>
                <c:pt idx="0">
                  <c:v>2019</c:v>
                </c:pt>
                <c:pt idx="1">
                  <c:v>78,150</c:v>
                </c:pt>
              </c:strCache>
            </c:strRef>
          </c:tx>
          <c:spPr>
            <a:solidFill>
              <a:schemeClr val="accent2">
                <a:lumMod val="60000"/>
              </a:schemeClr>
            </a:solidFill>
            <a:ln>
              <a:noFill/>
            </a:ln>
            <a:effectLst/>
          </c:spPr>
          <c:invertIfNegative val="0"/>
          <c:cat>
            <c:strRef>
              <c:f>Sheet1!$B$35:$B$41</c:f>
              <c:strCache>
                <c:ptCount val="7"/>
                <c:pt idx="0">
                  <c:v>Care Orders</c:v>
                </c:pt>
                <c:pt idx="1">
                  <c:v>Freed for adoption6</c:v>
                </c:pt>
                <c:pt idx="2">
                  <c:v>Placement Order granted7</c:v>
                </c:pt>
                <c:pt idx="3">
                  <c:v>Voluntary agreements under S20 CA 1989</c:v>
                </c:pt>
                <c:pt idx="4">
                  <c:v>(single placements)</c:v>
                </c:pt>
                <c:pt idx="5">
                  <c:v>Detained for child protection</c:v>
                </c:pt>
                <c:pt idx="6">
                  <c:v>Youth Justice legal statuses8,9</c:v>
                </c:pt>
              </c:strCache>
            </c:strRef>
          </c:cat>
          <c:val>
            <c:numRef>
              <c:f>Sheet1!$J$35:$J$41</c:f>
              <c:numCache>
                <c:formatCode>#,##0</c:formatCode>
                <c:ptCount val="7"/>
                <c:pt idx="0">
                  <c:v>58260</c:v>
                </c:pt>
                <c:pt idx="1">
                  <c:v>0</c:v>
                </c:pt>
                <c:pt idx="2">
                  <c:v>5450</c:v>
                </c:pt>
                <c:pt idx="3">
                  <c:v>14130</c:v>
                </c:pt>
                <c:pt idx="5">
                  <c:v>60</c:v>
                </c:pt>
                <c:pt idx="6">
                  <c:v>240</c:v>
                </c:pt>
              </c:numCache>
            </c:numRef>
          </c:val>
          <c:extLst>
            <c:ext xmlns:c16="http://schemas.microsoft.com/office/drawing/2014/chart" uri="{C3380CC4-5D6E-409C-BE32-E72D297353CC}">
              <c16:uniqueId val="{00000004-A61A-DE4A-B0EB-6D607002A6E3}"/>
            </c:ext>
          </c:extLst>
        </c:ser>
        <c:dLbls>
          <c:showLegendKey val="0"/>
          <c:showVal val="0"/>
          <c:showCatName val="0"/>
          <c:showSerName val="0"/>
          <c:showPercent val="0"/>
          <c:showBubbleSize val="0"/>
        </c:dLbls>
        <c:gapWidth val="219"/>
        <c:overlap val="-27"/>
        <c:axId val="162723103"/>
        <c:axId val="162038383"/>
        <c:extLst>
          <c:ext xmlns:c15="http://schemas.microsoft.com/office/drawing/2012/chart" uri="{02D57815-91ED-43cb-92C2-25804820EDAC}">
            <c15:filteredBarSeries>
              <c15:ser>
                <c:idx val="0"/>
                <c:order val="0"/>
                <c:tx>
                  <c:strRef>
                    <c:extLst>
                      <c:ext uri="{02D57815-91ED-43cb-92C2-25804820EDAC}">
                        <c15:formulaRef>
                          <c15:sqref>Sheet1!$C$33:$C$34</c15:sqref>
                        </c15:formulaRef>
                      </c:ext>
                    </c:extLst>
                    <c:strCache>
                      <c:ptCount val="2"/>
                    </c:strCache>
                  </c:strRef>
                </c:tx>
                <c:spPr>
                  <a:solidFill>
                    <a:schemeClr val="accent1"/>
                  </a:solidFill>
                  <a:ln>
                    <a:noFill/>
                  </a:ln>
                  <a:effectLst/>
                </c:spPr>
                <c:invertIfNegative val="0"/>
                <c:cat>
                  <c:strRef>
                    <c:extLst>
                      <c:ext uri="{02D57815-91ED-43cb-92C2-25804820EDAC}">
                        <c15:formulaRef>
                          <c15:sqref>Sheet1!$B$35:$B$41</c15:sqref>
                        </c15:formulaRef>
                      </c:ext>
                    </c:extLst>
                    <c:strCache>
                      <c:ptCount val="7"/>
                      <c:pt idx="0">
                        <c:v>Care Orders</c:v>
                      </c:pt>
                      <c:pt idx="1">
                        <c:v>Freed for adoption6</c:v>
                      </c:pt>
                      <c:pt idx="2">
                        <c:v>Placement Order granted7</c:v>
                      </c:pt>
                      <c:pt idx="3">
                        <c:v>Voluntary agreements under S20 CA 1989</c:v>
                      </c:pt>
                      <c:pt idx="4">
                        <c:v>(single placements)</c:v>
                      </c:pt>
                      <c:pt idx="5">
                        <c:v>Detained for child protection</c:v>
                      </c:pt>
                      <c:pt idx="6">
                        <c:v>Youth Justice legal statuses8,9</c:v>
                      </c:pt>
                    </c:strCache>
                  </c:strRef>
                </c:cat>
                <c:val>
                  <c:numRef>
                    <c:extLst>
                      <c:ext uri="{02D57815-91ED-43cb-92C2-25804820EDAC}">
                        <c15:formulaRef>
                          <c15:sqref>Sheet1!$C$35:$C$41</c15:sqref>
                        </c15:formulaRef>
                      </c:ext>
                    </c:extLst>
                    <c:numCache>
                      <c:formatCode>#,##0</c:formatCode>
                      <c:ptCount val="7"/>
                    </c:numCache>
                  </c:numRef>
                </c:val>
                <c:extLst>
                  <c:ext xmlns:c16="http://schemas.microsoft.com/office/drawing/2014/chart" uri="{C3380CC4-5D6E-409C-BE32-E72D297353CC}">
                    <c16:uniqueId val="{00000005-A61A-DE4A-B0EB-6D607002A6E3}"/>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Sheet1!$D$33:$D$34</c15:sqref>
                        </c15:formulaRef>
                      </c:ext>
                    </c:extLst>
                    <c:strCache>
                      <c:ptCount val="2"/>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Sheet1!$B$35:$B$41</c15:sqref>
                        </c15:formulaRef>
                      </c:ext>
                    </c:extLst>
                    <c:strCache>
                      <c:ptCount val="7"/>
                      <c:pt idx="0">
                        <c:v>Care Orders</c:v>
                      </c:pt>
                      <c:pt idx="1">
                        <c:v>Freed for adoption6</c:v>
                      </c:pt>
                      <c:pt idx="2">
                        <c:v>Placement Order granted7</c:v>
                      </c:pt>
                      <c:pt idx="3">
                        <c:v>Voluntary agreements under S20 CA 1989</c:v>
                      </c:pt>
                      <c:pt idx="4">
                        <c:v>(single placements)</c:v>
                      </c:pt>
                      <c:pt idx="5">
                        <c:v>Detained for child protection</c:v>
                      </c:pt>
                      <c:pt idx="6">
                        <c:v>Youth Justice legal statuses8,9</c:v>
                      </c:pt>
                    </c:strCache>
                  </c:strRef>
                </c:cat>
                <c:val>
                  <c:numRef>
                    <c:extLst xmlns:c15="http://schemas.microsoft.com/office/drawing/2012/chart">
                      <c:ext xmlns:c15="http://schemas.microsoft.com/office/drawing/2012/chart" uri="{02D57815-91ED-43cb-92C2-25804820EDAC}">
                        <c15:formulaRef>
                          <c15:sqref>Sheet1!$D$35:$D$41</c15:sqref>
                        </c15:formulaRef>
                      </c:ext>
                    </c:extLst>
                    <c:numCache>
                      <c:formatCode>#,##0</c:formatCode>
                      <c:ptCount val="7"/>
                    </c:numCache>
                  </c:numRef>
                </c:val>
                <c:extLst>
                  <c:ext xmlns:c16="http://schemas.microsoft.com/office/drawing/2014/chart" uri="{C3380CC4-5D6E-409C-BE32-E72D297353CC}">
                    <c16:uniqueId val="{00000006-A61A-DE4A-B0EB-6D607002A6E3}"/>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Sheet1!$E$33:$E$34</c15:sqref>
                        </c15:formulaRef>
                      </c:ext>
                    </c:extLst>
                    <c:strCache>
                      <c:ptCount val="2"/>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Sheet1!$B$35:$B$41</c15:sqref>
                        </c15:formulaRef>
                      </c:ext>
                    </c:extLst>
                    <c:strCache>
                      <c:ptCount val="7"/>
                      <c:pt idx="0">
                        <c:v>Care Orders</c:v>
                      </c:pt>
                      <c:pt idx="1">
                        <c:v>Freed for adoption6</c:v>
                      </c:pt>
                      <c:pt idx="2">
                        <c:v>Placement Order granted7</c:v>
                      </c:pt>
                      <c:pt idx="3">
                        <c:v>Voluntary agreements under S20 CA 1989</c:v>
                      </c:pt>
                      <c:pt idx="4">
                        <c:v>(single placements)</c:v>
                      </c:pt>
                      <c:pt idx="5">
                        <c:v>Detained for child protection</c:v>
                      </c:pt>
                      <c:pt idx="6">
                        <c:v>Youth Justice legal statuses8,9</c:v>
                      </c:pt>
                    </c:strCache>
                  </c:strRef>
                </c:cat>
                <c:val>
                  <c:numRef>
                    <c:extLst xmlns:c15="http://schemas.microsoft.com/office/drawing/2012/chart">
                      <c:ext xmlns:c15="http://schemas.microsoft.com/office/drawing/2012/chart" uri="{02D57815-91ED-43cb-92C2-25804820EDAC}">
                        <c15:formulaRef>
                          <c15:sqref>Sheet1!$E$35:$E$41</c15:sqref>
                        </c15:formulaRef>
                      </c:ext>
                    </c:extLst>
                    <c:numCache>
                      <c:formatCode>#,##0</c:formatCode>
                      <c:ptCount val="7"/>
                    </c:numCache>
                  </c:numRef>
                </c:val>
                <c:extLst>
                  <c:ext xmlns:c16="http://schemas.microsoft.com/office/drawing/2014/chart" uri="{C3380CC4-5D6E-409C-BE32-E72D297353CC}">
                    <c16:uniqueId val="{00000007-A61A-DE4A-B0EB-6D607002A6E3}"/>
                  </c:ext>
                </c:extLst>
              </c15:ser>
            </c15:filteredBarSeries>
          </c:ext>
        </c:extLst>
      </c:barChart>
      <c:catAx>
        <c:axId val="162723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038383"/>
        <c:crosses val="autoZero"/>
        <c:auto val="1"/>
        <c:lblAlgn val="ctr"/>
        <c:lblOffset val="100"/>
        <c:noMultiLvlLbl val="0"/>
      </c:catAx>
      <c:valAx>
        <c:axId val="1620383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723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Duration of Placements to</a:t>
            </a:r>
            <a:r>
              <a:rPr lang="en-US" baseline="0" dirty="0"/>
              <a:t> end March 2016</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Sheet1!$B$86:$B$93</c:f>
              <c:strCache>
                <c:ptCount val="8"/>
                <c:pt idx="0">
                  <c:v>1-7 days</c:v>
                </c:pt>
                <c:pt idx="1">
                  <c:v>8 days - under a month</c:v>
                </c:pt>
                <c:pt idx="2">
                  <c:v>1 month - under 3 months</c:v>
                </c:pt>
                <c:pt idx="3">
                  <c:v>3 months - under 6 months</c:v>
                </c:pt>
                <c:pt idx="4">
                  <c:v>6 motnhs - under 1 year</c:v>
                </c:pt>
                <c:pt idx="5">
                  <c:v>1 year - under 2 years</c:v>
                </c:pt>
                <c:pt idx="6">
                  <c:v>2 years under 5 years</c:v>
                </c:pt>
                <c:pt idx="7">
                  <c:v>5 years and over</c:v>
                </c:pt>
              </c:strCache>
            </c:strRef>
          </c:cat>
          <c:val>
            <c:numRef>
              <c:f>Sheet1!$C$86:$C$93</c:f>
              <c:numCache>
                <c:formatCode>General</c:formatCode>
                <c:ptCount val="8"/>
                <c:pt idx="0">
                  <c:v>6760</c:v>
                </c:pt>
                <c:pt idx="1">
                  <c:v>6000</c:v>
                </c:pt>
                <c:pt idx="2">
                  <c:v>6850</c:v>
                </c:pt>
                <c:pt idx="3">
                  <c:v>7760</c:v>
                </c:pt>
                <c:pt idx="4">
                  <c:v>9240</c:v>
                </c:pt>
                <c:pt idx="5">
                  <c:v>6490</c:v>
                </c:pt>
                <c:pt idx="6">
                  <c:v>4560</c:v>
                </c:pt>
                <c:pt idx="7">
                  <c:v>2080</c:v>
                </c:pt>
              </c:numCache>
            </c:numRef>
          </c:val>
          <c:extLst>
            <c:ext xmlns:c16="http://schemas.microsoft.com/office/drawing/2014/chart" uri="{C3380CC4-5D6E-409C-BE32-E72D297353CC}">
              <c16:uniqueId val="{00000000-7126-0A4E-855F-621E8B981657}"/>
            </c:ext>
          </c:extLst>
        </c:ser>
        <c:dLbls>
          <c:showLegendKey val="0"/>
          <c:showVal val="0"/>
          <c:showCatName val="0"/>
          <c:showSerName val="0"/>
          <c:showPercent val="0"/>
          <c:showBubbleSize val="0"/>
        </c:dLbls>
        <c:gapWidth val="219"/>
        <c:overlap val="-27"/>
        <c:axId val="279283920"/>
        <c:axId val="279285616"/>
      </c:barChart>
      <c:catAx>
        <c:axId val="27928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9285616"/>
        <c:crosses val="autoZero"/>
        <c:auto val="1"/>
        <c:lblAlgn val="ctr"/>
        <c:lblOffset val="100"/>
        <c:noMultiLvlLbl val="0"/>
      </c:catAx>
      <c:valAx>
        <c:axId val="279285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9283920"/>
        <c:crosses val="autoZero"/>
        <c:crossBetween val="between"/>
      </c:valAx>
      <c:spPr>
        <a:noFill/>
        <a:ln w="50800">
          <a:solidFill>
            <a:schemeClr val="accent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dirty="0"/>
              <a:t>Retention Rate for 2353 children</a:t>
            </a:r>
          </a:p>
          <a:p>
            <a:pPr>
              <a:defRPr/>
            </a:pPr>
            <a:r>
              <a:rPr lang="en-GB" sz="1400" b="0" i="1" baseline="0" dirty="0"/>
              <a:t>Rowe (1985)</a:t>
            </a:r>
          </a:p>
        </c:rich>
      </c:tx>
      <c:layout>
        <c:manualLayout>
          <c:xMode val="edge"/>
          <c:yMode val="edge"/>
          <c:x val="0.221232876712329"/>
          <c:y val="2.6578073089701101E-2"/>
        </c:manualLayout>
      </c:layout>
      <c:overlay val="0"/>
    </c:title>
    <c:autoTitleDeleted val="0"/>
    <c:plotArea>
      <c:layout/>
      <c:scatterChart>
        <c:scatterStyle val="lineMarker"/>
        <c:varyColors val="0"/>
        <c:ser>
          <c:idx val="0"/>
          <c:order val="0"/>
          <c:xVal>
            <c:numRef>
              <c:f>Sheet1!$A$36:$A$41</c:f>
              <c:numCache>
                <c:formatCode>General</c:formatCode>
                <c:ptCount val="6"/>
                <c:pt idx="0">
                  <c:v>104</c:v>
                </c:pt>
                <c:pt idx="1">
                  <c:v>52</c:v>
                </c:pt>
                <c:pt idx="2">
                  <c:v>26</c:v>
                </c:pt>
                <c:pt idx="3">
                  <c:v>12</c:v>
                </c:pt>
                <c:pt idx="4">
                  <c:v>4</c:v>
                </c:pt>
                <c:pt idx="5">
                  <c:v>0</c:v>
                </c:pt>
              </c:numCache>
            </c:numRef>
          </c:xVal>
          <c:yVal>
            <c:numRef>
              <c:f>Sheet1!$B$36:$B$41</c:f>
              <c:numCache>
                <c:formatCode>General</c:formatCode>
                <c:ptCount val="6"/>
                <c:pt idx="0">
                  <c:v>31</c:v>
                </c:pt>
                <c:pt idx="1">
                  <c:v>33</c:v>
                </c:pt>
                <c:pt idx="2">
                  <c:v>39</c:v>
                </c:pt>
                <c:pt idx="3">
                  <c:v>54</c:v>
                </c:pt>
                <c:pt idx="4">
                  <c:v>65</c:v>
                </c:pt>
                <c:pt idx="5">
                  <c:v>100</c:v>
                </c:pt>
              </c:numCache>
            </c:numRef>
          </c:yVal>
          <c:smooth val="0"/>
          <c:extLst>
            <c:ext xmlns:c16="http://schemas.microsoft.com/office/drawing/2014/chart" uri="{C3380CC4-5D6E-409C-BE32-E72D297353CC}">
              <c16:uniqueId val="{00000000-FEBF-2C4A-A0C4-D409390AB472}"/>
            </c:ext>
          </c:extLst>
        </c:ser>
        <c:ser>
          <c:idx val="1"/>
          <c:order val="1"/>
          <c:tx>
            <c:v>Retention Rate for 2353 children</c:v>
          </c:tx>
          <c:xVal>
            <c:strLit>
              <c:ptCount val="1"/>
              <c:pt idx="0">
                <c:v>Weeks in Care</c:v>
              </c:pt>
            </c:strLit>
          </c:xVal>
          <c:yVal>
            <c:numLit>
              <c:formatCode>General</c:formatCode>
              <c:ptCount val="1"/>
              <c:pt idx="0">
                <c:v>1</c:v>
              </c:pt>
            </c:numLit>
          </c:yVal>
          <c:smooth val="0"/>
          <c:extLst>
            <c:ext xmlns:c16="http://schemas.microsoft.com/office/drawing/2014/chart" uri="{C3380CC4-5D6E-409C-BE32-E72D297353CC}">
              <c16:uniqueId val="{00000001-FEBF-2C4A-A0C4-D409390AB472}"/>
            </c:ext>
          </c:extLst>
        </c:ser>
        <c:dLbls>
          <c:showLegendKey val="0"/>
          <c:showVal val="0"/>
          <c:showCatName val="0"/>
          <c:showSerName val="0"/>
          <c:showPercent val="0"/>
          <c:showBubbleSize val="0"/>
        </c:dLbls>
        <c:axId val="-2119299464"/>
        <c:axId val="-2119574936"/>
      </c:scatterChart>
      <c:valAx>
        <c:axId val="-2119299464"/>
        <c:scaling>
          <c:orientation val="minMax"/>
        </c:scaling>
        <c:delete val="0"/>
        <c:axPos val="b"/>
        <c:title>
          <c:tx>
            <c:rich>
              <a:bodyPr/>
              <a:lstStyle/>
              <a:p>
                <a:pPr>
                  <a:defRPr/>
                </a:pPr>
                <a:r>
                  <a:rPr lang="en-GB" dirty="0"/>
                  <a:t>Weeks in Care</a:t>
                </a:r>
              </a:p>
            </c:rich>
          </c:tx>
          <c:overlay val="0"/>
        </c:title>
        <c:numFmt formatCode="General" sourceLinked="1"/>
        <c:majorTickMark val="none"/>
        <c:minorTickMark val="none"/>
        <c:tickLblPos val="nextTo"/>
        <c:crossAx val="-2119574936"/>
        <c:crosses val="autoZero"/>
        <c:crossBetween val="midCat"/>
      </c:valAx>
      <c:valAx>
        <c:axId val="-2119574936"/>
        <c:scaling>
          <c:orientation val="minMax"/>
          <c:max val="100"/>
        </c:scaling>
        <c:delete val="0"/>
        <c:axPos val="l"/>
        <c:majorGridlines/>
        <c:title>
          <c:tx>
            <c:rich>
              <a:bodyPr/>
              <a:lstStyle/>
              <a:p>
                <a:pPr>
                  <a:defRPr/>
                </a:pPr>
                <a:r>
                  <a:rPr lang="en-GB" dirty="0"/>
                  <a:t>Percentage of Children</a:t>
                </a:r>
              </a:p>
            </c:rich>
          </c:tx>
          <c:overlay val="0"/>
        </c:title>
        <c:numFmt formatCode="General" sourceLinked="1"/>
        <c:majorTickMark val="none"/>
        <c:minorTickMark val="none"/>
        <c:tickLblPos val="nextTo"/>
        <c:crossAx val="-2119299464"/>
        <c:crosses val="autoZero"/>
        <c:crossBetween val="midCat"/>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GB" dirty="0"/>
              <a:t>Retention rate for a sample of 100 children</a:t>
            </a:r>
          </a:p>
          <a:p>
            <a:pPr>
              <a:defRPr sz="1800" b="1" i="0" u="none" strike="noStrike" baseline="0">
                <a:solidFill>
                  <a:srgbClr val="000000"/>
                </a:solidFill>
                <a:latin typeface="Calibri"/>
                <a:ea typeface="Calibri"/>
                <a:cs typeface="Calibri"/>
              </a:defRPr>
            </a:pPr>
            <a:r>
              <a:rPr lang="en-GB" sz="1400" b="0" i="1" u="none" strike="noStrike" kern="1200" baseline="0" dirty="0">
                <a:solidFill>
                  <a:sysClr val="windowText" lastClr="000000"/>
                </a:solidFill>
                <a:latin typeface="+mn-lt"/>
                <a:ea typeface="+mn-ea"/>
                <a:cs typeface="+mn-cs"/>
              </a:rPr>
              <a:t>Sinclair</a:t>
            </a:r>
            <a:r>
              <a:rPr lang="en-GB" b="0" i="1" baseline="0" dirty="0"/>
              <a:t> (</a:t>
            </a:r>
            <a:r>
              <a:rPr lang="en-GB" sz="1400" b="0" i="1" u="none" strike="noStrike" kern="1200" baseline="0" dirty="0">
                <a:solidFill>
                  <a:sysClr val="windowText" lastClr="000000"/>
                </a:solidFill>
                <a:latin typeface="+mn-lt"/>
                <a:ea typeface="+mn-ea"/>
                <a:cs typeface="+mn-cs"/>
              </a:rPr>
              <a:t>2007</a:t>
            </a:r>
            <a:r>
              <a:rPr lang="en-GB" b="0" i="1" baseline="0" dirty="0"/>
              <a:t>)</a:t>
            </a:r>
          </a:p>
        </c:rich>
      </c:tx>
      <c:layout>
        <c:manualLayout>
          <c:xMode val="edge"/>
          <c:yMode val="edge"/>
          <c:x val="0.22352958821323801"/>
          <c:y val="3.3240997229917003E-2"/>
        </c:manualLayout>
      </c:layout>
      <c:overlay val="0"/>
    </c:title>
    <c:autoTitleDeleted val="0"/>
    <c:plotArea>
      <c:layout>
        <c:manualLayout>
          <c:layoutTarget val="inner"/>
          <c:xMode val="edge"/>
          <c:yMode val="edge"/>
          <c:x val="0.121008502665854"/>
          <c:y val="0.191135992598674"/>
          <c:w val="0.83529480312402105"/>
          <c:h val="0.61772936738412498"/>
        </c:manualLayout>
      </c:layout>
      <c:scatterChart>
        <c:scatterStyle val="smoothMarker"/>
        <c:varyColors val="0"/>
        <c:ser>
          <c:idx val="0"/>
          <c:order val="0"/>
          <c:xVal>
            <c:numRef>
              <c:f>Sheet1!$A$27:$A$32</c:f>
              <c:numCache>
                <c:formatCode>General</c:formatCode>
                <c:ptCount val="6"/>
                <c:pt idx="0">
                  <c:v>104</c:v>
                </c:pt>
                <c:pt idx="1">
                  <c:v>52</c:v>
                </c:pt>
                <c:pt idx="2">
                  <c:v>26</c:v>
                </c:pt>
                <c:pt idx="3">
                  <c:v>12</c:v>
                </c:pt>
                <c:pt idx="4">
                  <c:v>4</c:v>
                </c:pt>
                <c:pt idx="5">
                  <c:v>0</c:v>
                </c:pt>
              </c:numCache>
            </c:numRef>
          </c:xVal>
          <c:yVal>
            <c:numRef>
              <c:f>Sheet1!$B$27:$B$32</c:f>
              <c:numCache>
                <c:formatCode>General</c:formatCode>
                <c:ptCount val="6"/>
                <c:pt idx="0">
                  <c:v>43</c:v>
                </c:pt>
                <c:pt idx="1">
                  <c:v>54</c:v>
                </c:pt>
                <c:pt idx="2">
                  <c:v>65</c:v>
                </c:pt>
                <c:pt idx="3">
                  <c:v>71</c:v>
                </c:pt>
                <c:pt idx="4">
                  <c:v>80</c:v>
                </c:pt>
                <c:pt idx="5">
                  <c:v>100</c:v>
                </c:pt>
              </c:numCache>
            </c:numRef>
          </c:yVal>
          <c:smooth val="1"/>
          <c:extLst>
            <c:ext xmlns:c16="http://schemas.microsoft.com/office/drawing/2014/chart" uri="{C3380CC4-5D6E-409C-BE32-E72D297353CC}">
              <c16:uniqueId val="{00000000-DDB9-CA41-BB06-1BEF66F1AD4F}"/>
            </c:ext>
          </c:extLst>
        </c:ser>
        <c:dLbls>
          <c:showLegendKey val="0"/>
          <c:showVal val="0"/>
          <c:showCatName val="0"/>
          <c:showSerName val="0"/>
          <c:showPercent val="0"/>
          <c:showBubbleSize val="0"/>
        </c:dLbls>
        <c:axId val="-2119570872"/>
        <c:axId val="-2119606760"/>
      </c:scatterChart>
      <c:valAx>
        <c:axId val="-2119570872"/>
        <c:scaling>
          <c:orientation val="minMax"/>
          <c:min val="0"/>
        </c:scaling>
        <c:delete val="0"/>
        <c:axPos val="b"/>
        <c:title>
          <c:tx>
            <c:rich>
              <a:bodyPr/>
              <a:lstStyle/>
              <a:p>
                <a:pPr>
                  <a:defRPr sz="1000" b="1" i="0" u="none" strike="noStrike" baseline="0">
                    <a:solidFill>
                      <a:srgbClr val="000000"/>
                    </a:solidFill>
                    <a:latin typeface="Calibri"/>
                    <a:ea typeface="Calibri"/>
                    <a:cs typeface="Calibri"/>
                  </a:defRPr>
                </a:pPr>
                <a:r>
                  <a:rPr lang="en-GB" dirty="0"/>
                  <a:t>Weeks in Care</a:t>
                </a:r>
              </a:p>
            </c:rich>
          </c:tx>
          <c:layout>
            <c:manualLayout>
              <c:xMode val="edge"/>
              <c:yMode val="edge"/>
              <c:x val="0.45882388230883098"/>
              <c:y val="0.89473800539475501"/>
            </c:manualLayout>
          </c:layout>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119606760"/>
        <c:crosses val="autoZero"/>
        <c:crossBetween val="midCat"/>
      </c:valAx>
      <c:valAx>
        <c:axId val="-2119606760"/>
        <c:scaling>
          <c:orientation val="minMax"/>
          <c:max val="100"/>
        </c:scaling>
        <c:delete val="0"/>
        <c:axPos val="l"/>
        <c:majorGridlines/>
        <c:title>
          <c:tx>
            <c:rich>
              <a:bodyPr/>
              <a:lstStyle/>
              <a:p>
                <a:pPr>
                  <a:defRPr sz="1000" b="1" i="0" u="none" strike="noStrike" baseline="0">
                    <a:solidFill>
                      <a:srgbClr val="000000"/>
                    </a:solidFill>
                    <a:latin typeface="Calibri"/>
                    <a:ea typeface="Calibri"/>
                    <a:cs typeface="Calibri"/>
                  </a:defRPr>
                </a:pPr>
                <a:r>
                  <a:rPr lang="en-GB" dirty="0"/>
                  <a:t>Number still in care</a:t>
                </a:r>
              </a:p>
            </c:rich>
          </c:tx>
          <c:layout>
            <c:manualLayout>
              <c:xMode val="edge"/>
              <c:yMode val="edge"/>
              <c:x val="2.6890756302521E-2"/>
              <c:y val="0.32132993071157101"/>
            </c:manualLayout>
          </c:layout>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119570872"/>
        <c:crosses val="autoZero"/>
        <c:crossBetween val="midCat"/>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dirty="0"/>
              <a:t>Leaving Care Curve over 20 Years</a:t>
            </a:r>
          </a:p>
        </c:rich>
      </c:tx>
      <c:overlay val="0"/>
    </c:title>
    <c:autoTitleDeleted val="0"/>
    <c:plotArea>
      <c:layout/>
      <c:scatterChart>
        <c:scatterStyle val="lineMarker"/>
        <c:varyColors val="0"/>
        <c:ser>
          <c:idx val="0"/>
          <c:order val="0"/>
          <c:xVal>
            <c:numRef>
              <c:f>Sheet1!$A$44:$A$49</c:f>
              <c:numCache>
                <c:formatCode>General</c:formatCode>
                <c:ptCount val="6"/>
                <c:pt idx="0">
                  <c:v>104</c:v>
                </c:pt>
                <c:pt idx="1">
                  <c:v>52</c:v>
                </c:pt>
                <c:pt idx="2">
                  <c:v>26</c:v>
                </c:pt>
                <c:pt idx="3">
                  <c:v>12</c:v>
                </c:pt>
                <c:pt idx="4">
                  <c:v>4</c:v>
                </c:pt>
                <c:pt idx="5">
                  <c:v>0</c:v>
                </c:pt>
              </c:numCache>
            </c:numRef>
          </c:xVal>
          <c:yVal>
            <c:numRef>
              <c:f>Sheet1!$B$44:$B$49</c:f>
              <c:numCache>
                <c:formatCode>General</c:formatCode>
                <c:ptCount val="6"/>
                <c:pt idx="0">
                  <c:v>31</c:v>
                </c:pt>
                <c:pt idx="1">
                  <c:v>33</c:v>
                </c:pt>
                <c:pt idx="2">
                  <c:v>39</c:v>
                </c:pt>
                <c:pt idx="3">
                  <c:v>54</c:v>
                </c:pt>
                <c:pt idx="4">
                  <c:v>65</c:v>
                </c:pt>
                <c:pt idx="5">
                  <c:v>100</c:v>
                </c:pt>
              </c:numCache>
            </c:numRef>
          </c:yVal>
          <c:smooth val="0"/>
          <c:extLst>
            <c:ext xmlns:c16="http://schemas.microsoft.com/office/drawing/2014/chart" uri="{C3380CC4-5D6E-409C-BE32-E72D297353CC}">
              <c16:uniqueId val="{00000000-A80D-7340-9389-78CD50E61547}"/>
            </c:ext>
          </c:extLst>
        </c:ser>
        <c:ser>
          <c:idx val="1"/>
          <c:order val="1"/>
          <c:xVal>
            <c:numRef>
              <c:f>Sheet1!$A$44:$A$49</c:f>
              <c:numCache>
                <c:formatCode>General</c:formatCode>
                <c:ptCount val="6"/>
                <c:pt idx="0">
                  <c:v>104</c:v>
                </c:pt>
                <c:pt idx="1">
                  <c:v>52</c:v>
                </c:pt>
                <c:pt idx="2">
                  <c:v>26</c:v>
                </c:pt>
                <c:pt idx="3">
                  <c:v>12</c:v>
                </c:pt>
                <c:pt idx="4">
                  <c:v>4</c:v>
                </c:pt>
                <c:pt idx="5">
                  <c:v>0</c:v>
                </c:pt>
              </c:numCache>
            </c:numRef>
          </c:xVal>
          <c:yVal>
            <c:numRef>
              <c:f>Sheet1!$C$44:$C$49</c:f>
              <c:numCache>
                <c:formatCode>General</c:formatCode>
                <c:ptCount val="6"/>
                <c:pt idx="0">
                  <c:v>43</c:v>
                </c:pt>
                <c:pt idx="1">
                  <c:v>54</c:v>
                </c:pt>
                <c:pt idx="2">
                  <c:v>65</c:v>
                </c:pt>
                <c:pt idx="3">
                  <c:v>71</c:v>
                </c:pt>
                <c:pt idx="4">
                  <c:v>80</c:v>
                </c:pt>
                <c:pt idx="5">
                  <c:v>100</c:v>
                </c:pt>
              </c:numCache>
            </c:numRef>
          </c:yVal>
          <c:smooth val="0"/>
          <c:extLst>
            <c:ext xmlns:c16="http://schemas.microsoft.com/office/drawing/2014/chart" uri="{C3380CC4-5D6E-409C-BE32-E72D297353CC}">
              <c16:uniqueId val="{00000001-A80D-7340-9389-78CD50E61547}"/>
            </c:ext>
          </c:extLst>
        </c:ser>
        <c:dLbls>
          <c:showLegendKey val="0"/>
          <c:showVal val="0"/>
          <c:showCatName val="0"/>
          <c:showSerName val="0"/>
          <c:showPercent val="0"/>
          <c:showBubbleSize val="0"/>
        </c:dLbls>
        <c:axId val="-2119642632"/>
        <c:axId val="-2116832040"/>
      </c:scatterChart>
      <c:valAx>
        <c:axId val="-2119642632"/>
        <c:scaling>
          <c:orientation val="minMax"/>
        </c:scaling>
        <c:delete val="0"/>
        <c:axPos val="b"/>
        <c:title>
          <c:tx>
            <c:rich>
              <a:bodyPr/>
              <a:lstStyle/>
              <a:p>
                <a:pPr>
                  <a:defRPr/>
                </a:pPr>
                <a:r>
                  <a:rPr lang="en-GB" dirty="0"/>
                  <a:t>Weeks in Care</a:t>
                </a:r>
              </a:p>
            </c:rich>
          </c:tx>
          <c:overlay val="0"/>
        </c:title>
        <c:numFmt formatCode="General" sourceLinked="1"/>
        <c:majorTickMark val="none"/>
        <c:minorTickMark val="none"/>
        <c:tickLblPos val="nextTo"/>
        <c:crossAx val="-2116832040"/>
        <c:crosses val="autoZero"/>
        <c:crossBetween val="midCat"/>
      </c:valAx>
      <c:valAx>
        <c:axId val="-2116832040"/>
        <c:scaling>
          <c:orientation val="minMax"/>
        </c:scaling>
        <c:delete val="0"/>
        <c:axPos val="l"/>
        <c:majorGridlines/>
        <c:title>
          <c:tx>
            <c:rich>
              <a:bodyPr/>
              <a:lstStyle/>
              <a:p>
                <a:pPr>
                  <a:defRPr/>
                </a:pPr>
                <a:r>
                  <a:rPr lang="en-GB" dirty="0"/>
                  <a:t>Percent</a:t>
                </a:r>
              </a:p>
            </c:rich>
          </c:tx>
          <c:overlay val="0"/>
        </c:title>
        <c:numFmt formatCode="General" sourceLinked="1"/>
        <c:majorTickMark val="none"/>
        <c:minorTickMark val="none"/>
        <c:tickLblPos val="nextTo"/>
        <c:crossAx val="-2119642632"/>
        <c:crosses val="autoZero"/>
        <c:crossBetween val="midCat"/>
      </c:valAx>
    </c:plotArea>
    <c:plotVisOnly val="1"/>
    <c:dispBlanksAs val="gap"/>
    <c:showDLblsOverMax val="0"/>
  </c:chart>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2000" b="1" dirty="0"/>
              <a:t>Adoption</a:t>
            </a:r>
            <a:r>
              <a:rPr lang="en-GB" sz="2000" b="1" baseline="0" dirty="0"/>
              <a:t> &amp; Special Guardianship Orders</a:t>
            </a:r>
            <a:endParaRPr lang="en-GB" sz="2000" b="1"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Sheet1!$E$5</c:f>
              <c:strCache>
                <c:ptCount val="1"/>
                <c:pt idx="0">
                  <c:v>Adoption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0"/>
              <c:layout>
                <c:manualLayout>
                  <c:x val="-2.357446808510659E-2"/>
                  <c:y val="4.9351611560012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9B-7040-89D6-0E04C6450BB0}"/>
                </c:ext>
              </c:extLst>
            </c:dLbl>
            <c:dLbl>
              <c:idx val="11"/>
              <c:layout>
                <c:manualLayout>
                  <c:x val="-1.9319148936170316E-2"/>
                  <c:y val="5.78082730564992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9B-7040-89D6-0E04C6450BB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Sheet1!$D$6:$D$17</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Sheet1!$E$6:$E$17</c:f>
              <c:numCache>
                <c:formatCode>General</c:formatCode>
                <c:ptCount val="12"/>
                <c:pt idx="0">
                  <c:v>3330</c:v>
                </c:pt>
                <c:pt idx="1">
                  <c:v>3200</c:v>
                </c:pt>
                <c:pt idx="2">
                  <c:v>3100</c:v>
                </c:pt>
                <c:pt idx="3">
                  <c:v>3470</c:v>
                </c:pt>
                <c:pt idx="4">
                  <c:v>4010</c:v>
                </c:pt>
                <c:pt idx="5">
                  <c:v>5050</c:v>
                </c:pt>
                <c:pt idx="6">
                  <c:v>5360</c:v>
                </c:pt>
                <c:pt idx="7">
                  <c:v>4710</c:v>
                </c:pt>
                <c:pt idx="8">
                  <c:v>4370</c:v>
                </c:pt>
                <c:pt idx="9">
                  <c:v>3850</c:v>
                </c:pt>
                <c:pt idx="10">
                  <c:v>3590</c:v>
                </c:pt>
                <c:pt idx="11">
                  <c:v>3440</c:v>
                </c:pt>
              </c:numCache>
            </c:numRef>
          </c:val>
          <c:smooth val="0"/>
          <c:extLst>
            <c:ext xmlns:c16="http://schemas.microsoft.com/office/drawing/2014/chart" uri="{C3380CC4-5D6E-409C-BE32-E72D297353CC}">
              <c16:uniqueId val="{00000002-099B-7040-89D6-0E04C6450BB0}"/>
            </c:ext>
          </c:extLst>
        </c:ser>
        <c:ser>
          <c:idx val="1"/>
          <c:order val="1"/>
          <c:tx>
            <c:strRef>
              <c:f>Sheet1!$F$5</c:f>
              <c:strCache>
                <c:ptCount val="1"/>
                <c:pt idx="0">
                  <c:v>Special Guardianship</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9"/>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99B-7040-89D6-0E04C6450BB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Sheet1!$D$6:$D$17</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Sheet1!$F$6:$F$17</c:f>
              <c:numCache>
                <c:formatCode>General</c:formatCode>
                <c:ptCount val="12"/>
                <c:pt idx="0">
                  <c:v>1240</c:v>
                </c:pt>
                <c:pt idx="1">
                  <c:v>1290</c:v>
                </c:pt>
                <c:pt idx="2">
                  <c:v>1780</c:v>
                </c:pt>
                <c:pt idx="3">
                  <c:v>2150</c:v>
                </c:pt>
                <c:pt idx="4">
                  <c:v>2780</c:v>
                </c:pt>
                <c:pt idx="5">
                  <c:v>3360</c:v>
                </c:pt>
                <c:pt idx="6">
                  <c:v>3550</c:v>
                </c:pt>
                <c:pt idx="7">
                  <c:v>3860</c:v>
                </c:pt>
                <c:pt idx="8">
                  <c:v>3720</c:v>
                </c:pt>
                <c:pt idx="9">
                  <c:v>3460</c:v>
                </c:pt>
                <c:pt idx="10">
                  <c:v>3870</c:v>
                </c:pt>
                <c:pt idx="11">
                  <c:v>3700</c:v>
                </c:pt>
              </c:numCache>
            </c:numRef>
          </c:val>
          <c:smooth val="0"/>
          <c:extLst>
            <c:ext xmlns:c16="http://schemas.microsoft.com/office/drawing/2014/chart" uri="{C3380CC4-5D6E-409C-BE32-E72D297353CC}">
              <c16:uniqueId val="{00000004-099B-7040-89D6-0E04C6450BB0}"/>
            </c:ext>
          </c:extLst>
        </c:ser>
        <c:dLbls>
          <c:showLegendKey val="0"/>
          <c:showVal val="0"/>
          <c:showCatName val="0"/>
          <c:showSerName val="0"/>
          <c:showPercent val="0"/>
          <c:showBubbleSize val="0"/>
        </c:dLbls>
        <c:marker val="1"/>
        <c:smooth val="0"/>
        <c:axId val="669432544"/>
        <c:axId val="669434176"/>
      </c:lineChart>
      <c:catAx>
        <c:axId val="66943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9434176"/>
        <c:crosses val="autoZero"/>
        <c:auto val="1"/>
        <c:lblAlgn val="ctr"/>
        <c:lblOffset val="100"/>
        <c:noMultiLvlLbl val="0"/>
      </c:catAx>
      <c:valAx>
        <c:axId val="669434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943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0.59564</cdr:x>
      <cdr:y>0.27147</cdr:y>
    </cdr:from>
    <cdr:to>
      <cdr:x>0.7953</cdr:x>
      <cdr:y>0.36288</cdr:y>
    </cdr:to>
    <cdr:sp macro="" textlink="">
      <cdr:nvSpPr>
        <cdr:cNvPr id="2" name="TextBox 1"/>
        <cdr:cNvSpPr txBox="1"/>
      </cdr:nvSpPr>
      <cdr:spPr>
        <a:xfrm xmlns:a="http://schemas.openxmlformats.org/drawingml/2006/main">
          <a:off x="3381374" y="933450"/>
          <a:ext cx="1133475" cy="3143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0.58054</cdr:x>
      <cdr:y>0.27424</cdr:y>
    </cdr:from>
    <cdr:to>
      <cdr:x>0.78691</cdr:x>
      <cdr:y>0.34626</cdr:y>
    </cdr:to>
    <cdr:sp macro="" textlink="">
      <cdr:nvSpPr>
        <cdr:cNvPr id="3" name="TextBox 2"/>
        <cdr:cNvSpPr txBox="1"/>
      </cdr:nvSpPr>
      <cdr:spPr>
        <a:xfrm xmlns:a="http://schemas.openxmlformats.org/drawingml/2006/main">
          <a:off x="3295649" y="942975"/>
          <a:ext cx="1171575" cy="2476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GB" sz="1800" b="1" i="0" baseline="0" dirty="0">
              <a:solidFill>
                <a:srgbClr val="FF0000"/>
              </a:solidFill>
            </a:rPr>
            <a:t>1985</a:t>
          </a:r>
        </a:p>
      </cdr:txBody>
    </cdr:sp>
  </cdr:relSizeAnchor>
  <cdr:relSizeAnchor xmlns:cdr="http://schemas.openxmlformats.org/drawingml/2006/chartDrawing">
    <cdr:from>
      <cdr:x>0.58893</cdr:x>
      <cdr:y>0.70083</cdr:y>
    </cdr:from>
    <cdr:to>
      <cdr:x>0.74832</cdr:x>
      <cdr:y>0.74792</cdr:y>
    </cdr:to>
    <cdr:sp macro="" textlink="">
      <cdr:nvSpPr>
        <cdr:cNvPr id="4" name="TextBox 3"/>
        <cdr:cNvSpPr txBox="1"/>
      </cdr:nvSpPr>
      <cdr:spPr>
        <a:xfrm xmlns:a="http://schemas.openxmlformats.org/drawingml/2006/main">
          <a:off x="3343274" y="2409825"/>
          <a:ext cx="904875" cy="1619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GB" sz="1800" b="1" i="0" baseline="0" dirty="0">
              <a:solidFill>
                <a:srgbClr val="00B0F0"/>
              </a:solidFill>
              <a:latin typeface="+mn-lt"/>
              <a:ea typeface="+mn-ea"/>
              <a:cs typeface="+mn-cs"/>
            </a:rPr>
            <a:t>2007</a:t>
          </a:r>
        </a:p>
      </cdr:txBody>
    </cdr:sp>
  </cdr:relSizeAnchor>
  <cdr:relSizeAnchor xmlns:cdr="http://schemas.openxmlformats.org/drawingml/2006/chartDrawing">
    <cdr:from>
      <cdr:x>0.5</cdr:x>
      <cdr:y>0.675</cdr:y>
    </cdr:from>
    <cdr:to>
      <cdr:x>0.58182</cdr:x>
      <cdr:y>0.7125</cdr:y>
    </cdr:to>
    <cdr:sp macro="" textlink="">
      <cdr:nvSpPr>
        <cdr:cNvPr id="6" name="Straight Arrow Connector 5"/>
        <cdr:cNvSpPr/>
      </cdr:nvSpPr>
      <cdr:spPr>
        <a:xfrm xmlns:a="http://schemas.openxmlformats.org/drawingml/2006/main" rot="16200000" flipV="1">
          <a:off x="4143404" y="3643338"/>
          <a:ext cx="214314" cy="64294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0.51342</cdr:x>
      <cdr:y>0.33795</cdr:y>
    </cdr:from>
    <cdr:to>
      <cdr:x>0.59228</cdr:x>
      <cdr:y>0.48199</cdr:y>
    </cdr:to>
    <cdr:sp macro="" textlink="">
      <cdr:nvSpPr>
        <cdr:cNvPr id="8" name="Straight Arrow Connector 7"/>
        <cdr:cNvSpPr/>
      </cdr:nvSpPr>
      <cdr:spPr>
        <a:xfrm xmlns:a="http://schemas.openxmlformats.org/drawingml/2006/main" rot="5400000">
          <a:off x="2914649" y="1162050"/>
          <a:ext cx="447676" cy="49530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0" y="0"/>
            <a:ext cx="2947988" cy="496888"/>
          </a:xfrm>
          <a:prstGeom prst="rect">
            <a:avLst/>
          </a:prstGeom>
          <a:noFill/>
          <a:ln>
            <a:noFill/>
          </a:ln>
        </p:spPr>
        <p:txBody>
          <a:bodyPr vert="horz" wrap="square" lIns="92229" tIns="46114" rIns="92229" bIns="46114" numCol="1" anchor="t" anchorCtr="0" compatLnSpc="1">
            <a:prstTxWarp prst="textNoShape">
              <a:avLst/>
            </a:prstTxWarp>
          </a:bodyPr>
          <a:lstStyle>
            <a:lvl1pPr defTabSz="922338">
              <a:defRPr sz="1200">
                <a:latin typeface="Times New Roman" pitchFamily="18" charset="0"/>
                <a:ea typeface="+mn-ea"/>
                <a:cs typeface="+mn-cs"/>
              </a:defRPr>
            </a:lvl1pPr>
          </a:lstStyle>
          <a:p>
            <a:pPr>
              <a:defRPr/>
            </a:pPr>
            <a:endParaRPr lang="en-US" dirty="0"/>
          </a:p>
        </p:txBody>
      </p:sp>
      <p:sp>
        <p:nvSpPr>
          <p:cNvPr id="22531" name="Rectangle 1027"/>
          <p:cNvSpPr>
            <a:spLocks noGrp="1" noChangeArrowheads="1"/>
          </p:cNvSpPr>
          <p:nvPr>
            <p:ph type="dt" sz="quarter" idx="1"/>
          </p:nvPr>
        </p:nvSpPr>
        <p:spPr bwMode="auto">
          <a:xfrm>
            <a:off x="3857625" y="0"/>
            <a:ext cx="2947988" cy="496888"/>
          </a:xfrm>
          <a:prstGeom prst="rect">
            <a:avLst/>
          </a:prstGeom>
          <a:noFill/>
          <a:ln>
            <a:noFill/>
          </a:ln>
        </p:spPr>
        <p:txBody>
          <a:bodyPr vert="horz" wrap="square" lIns="92229" tIns="46114" rIns="92229" bIns="46114" numCol="1" anchor="t" anchorCtr="0" compatLnSpc="1">
            <a:prstTxWarp prst="textNoShape">
              <a:avLst/>
            </a:prstTxWarp>
          </a:bodyPr>
          <a:lstStyle>
            <a:lvl1pPr algn="r" defTabSz="922338">
              <a:defRPr sz="1200">
                <a:latin typeface="Times New Roman" pitchFamily="18" charset="0"/>
                <a:ea typeface="+mn-ea"/>
                <a:cs typeface="+mn-cs"/>
              </a:defRPr>
            </a:lvl1pPr>
          </a:lstStyle>
          <a:p>
            <a:pPr>
              <a:defRPr/>
            </a:pPr>
            <a:endParaRPr lang="en-US" dirty="0"/>
          </a:p>
        </p:txBody>
      </p:sp>
      <p:sp>
        <p:nvSpPr>
          <p:cNvPr id="22532" name="Rectangle 1028"/>
          <p:cNvSpPr>
            <a:spLocks noGrp="1" noChangeArrowheads="1"/>
          </p:cNvSpPr>
          <p:nvPr>
            <p:ph type="ftr" sz="quarter" idx="2"/>
          </p:nvPr>
        </p:nvSpPr>
        <p:spPr bwMode="auto">
          <a:xfrm>
            <a:off x="0" y="9447213"/>
            <a:ext cx="2947988" cy="496887"/>
          </a:xfrm>
          <a:prstGeom prst="rect">
            <a:avLst/>
          </a:prstGeom>
          <a:noFill/>
          <a:ln>
            <a:noFill/>
          </a:ln>
        </p:spPr>
        <p:txBody>
          <a:bodyPr vert="horz" wrap="square" lIns="92229" tIns="46114" rIns="92229" bIns="46114" numCol="1" anchor="b" anchorCtr="0" compatLnSpc="1">
            <a:prstTxWarp prst="textNoShape">
              <a:avLst/>
            </a:prstTxWarp>
          </a:bodyPr>
          <a:lstStyle>
            <a:lvl1pPr defTabSz="922338">
              <a:defRPr sz="1200">
                <a:latin typeface="Times New Roman" pitchFamily="18" charset="0"/>
                <a:ea typeface="+mn-ea"/>
                <a:cs typeface="+mn-cs"/>
              </a:defRPr>
            </a:lvl1pPr>
          </a:lstStyle>
          <a:p>
            <a:pPr>
              <a:defRPr/>
            </a:pPr>
            <a:endParaRPr lang="en-US" dirty="0"/>
          </a:p>
        </p:txBody>
      </p:sp>
      <p:sp>
        <p:nvSpPr>
          <p:cNvPr id="22533" name="Rectangle 1029"/>
          <p:cNvSpPr>
            <a:spLocks noGrp="1" noChangeArrowheads="1"/>
          </p:cNvSpPr>
          <p:nvPr>
            <p:ph type="sldNum" sz="quarter" idx="3"/>
          </p:nvPr>
        </p:nvSpPr>
        <p:spPr bwMode="auto">
          <a:xfrm>
            <a:off x="3857625" y="9447213"/>
            <a:ext cx="2947988" cy="496887"/>
          </a:xfrm>
          <a:prstGeom prst="rect">
            <a:avLst/>
          </a:prstGeom>
          <a:noFill/>
          <a:ln>
            <a:noFill/>
          </a:ln>
        </p:spPr>
        <p:txBody>
          <a:bodyPr vert="horz" wrap="square" lIns="92229" tIns="46114" rIns="92229" bIns="46114" numCol="1" anchor="b" anchorCtr="0" compatLnSpc="1">
            <a:prstTxWarp prst="textNoShape">
              <a:avLst/>
            </a:prstTxWarp>
          </a:bodyPr>
          <a:lstStyle>
            <a:lvl1pPr algn="r" defTabSz="922338">
              <a:defRPr sz="1200"/>
            </a:lvl1pPr>
          </a:lstStyle>
          <a:p>
            <a:fld id="{4D0CB32B-F3BC-443C-BD50-46B491528875}" type="slidenum">
              <a:rPr lang="en-GB" altLang="en-US"/>
              <a:pPr/>
              <a:t>‹#›</a:t>
            </a:fld>
            <a:endParaRPr lang="en-GB" altLang="en-US" dirty="0"/>
          </a:p>
        </p:txBody>
      </p:sp>
    </p:spTree>
    <p:extLst>
      <p:ext uri="{BB962C8B-B14F-4D97-AF65-F5344CB8AC3E}">
        <p14:creationId xmlns:p14="http://schemas.microsoft.com/office/powerpoint/2010/main" val="36146866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7988" cy="496888"/>
          </a:xfrm>
          <a:prstGeom prst="rect">
            <a:avLst/>
          </a:prstGeom>
          <a:noFill/>
          <a:ln>
            <a:noFill/>
          </a:ln>
        </p:spPr>
        <p:txBody>
          <a:bodyPr vert="horz" wrap="square" lIns="92229" tIns="46114" rIns="92229" bIns="46114" numCol="1" anchor="t" anchorCtr="0" compatLnSpc="1">
            <a:prstTxWarp prst="textNoShape">
              <a:avLst/>
            </a:prstTxWarp>
          </a:bodyPr>
          <a:lstStyle>
            <a:lvl1pPr defTabSz="922338">
              <a:defRPr sz="1200">
                <a:latin typeface="Times New Roman" pitchFamily="18" charset="0"/>
                <a:ea typeface="+mn-ea"/>
                <a:cs typeface="+mn-cs"/>
              </a:defRPr>
            </a:lvl1pPr>
          </a:lstStyle>
          <a:p>
            <a:pPr>
              <a:defRPr/>
            </a:pPr>
            <a:endParaRPr lang="en-US" dirty="0"/>
          </a:p>
        </p:txBody>
      </p:sp>
      <p:sp>
        <p:nvSpPr>
          <p:cNvPr id="14339" name="Rectangle 3"/>
          <p:cNvSpPr>
            <a:spLocks noGrp="1" noChangeArrowheads="1"/>
          </p:cNvSpPr>
          <p:nvPr>
            <p:ph type="dt" idx="1"/>
          </p:nvPr>
        </p:nvSpPr>
        <p:spPr bwMode="auto">
          <a:xfrm>
            <a:off x="3857625" y="0"/>
            <a:ext cx="2947988" cy="496888"/>
          </a:xfrm>
          <a:prstGeom prst="rect">
            <a:avLst/>
          </a:prstGeom>
          <a:noFill/>
          <a:ln>
            <a:noFill/>
          </a:ln>
        </p:spPr>
        <p:txBody>
          <a:bodyPr vert="horz" wrap="square" lIns="92229" tIns="46114" rIns="92229" bIns="46114" numCol="1" anchor="t" anchorCtr="0" compatLnSpc="1">
            <a:prstTxWarp prst="textNoShape">
              <a:avLst/>
            </a:prstTxWarp>
          </a:bodyPr>
          <a:lstStyle>
            <a:lvl1pPr algn="r" defTabSz="922338">
              <a:defRPr sz="1200">
                <a:latin typeface="Times New Roman" pitchFamily="18" charset="0"/>
                <a:ea typeface="+mn-ea"/>
                <a:cs typeface="+mn-cs"/>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9163" y="746125"/>
            <a:ext cx="4967287"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22813"/>
            <a:ext cx="4992687" cy="4475162"/>
          </a:xfrm>
          <a:prstGeom prst="rect">
            <a:avLst/>
          </a:prstGeom>
          <a:noFill/>
          <a:ln>
            <a:noFill/>
          </a:ln>
        </p:spPr>
        <p:txBody>
          <a:bodyPr vert="horz" wrap="square" lIns="92229" tIns="46114" rIns="92229" bIns="4611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342" name="Rectangle 6"/>
          <p:cNvSpPr>
            <a:spLocks noGrp="1" noChangeArrowheads="1"/>
          </p:cNvSpPr>
          <p:nvPr>
            <p:ph type="ftr" sz="quarter" idx="4"/>
          </p:nvPr>
        </p:nvSpPr>
        <p:spPr bwMode="auto">
          <a:xfrm>
            <a:off x="0" y="9447213"/>
            <a:ext cx="2947988" cy="496887"/>
          </a:xfrm>
          <a:prstGeom prst="rect">
            <a:avLst/>
          </a:prstGeom>
          <a:noFill/>
          <a:ln>
            <a:noFill/>
          </a:ln>
        </p:spPr>
        <p:txBody>
          <a:bodyPr vert="horz" wrap="square" lIns="92229" tIns="46114" rIns="92229" bIns="46114" numCol="1" anchor="b" anchorCtr="0" compatLnSpc="1">
            <a:prstTxWarp prst="textNoShape">
              <a:avLst/>
            </a:prstTxWarp>
          </a:bodyPr>
          <a:lstStyle>
            <a:lvl1pPr defTabSz="922338">
              <a:defRPr sz="1200">
                <a:latin typeface="Times New Roman" pitchFamily="18" charset="0"/>
                <a:ea typeface="+mn-ea"/>
                <a:cs typeface="+mn-cs"/>
              </a:defRPr>
            </a:lvl1pPr>
          </a:lstStyle>
          <a:p>
            <a:pPr>
              <a:defRPr/>
            </a:pPr>
            <a:endParaRPr lang="en-US" dirty="0"/>
          </a:p>
        </p:txBody>
      </p:sp>
      <p:sp>
        <p:nvSpPr>
          <p:cNvPr id="14343" name="Rectangle 7"/>
          <p:cNvSpPr>
            <a:spLocks noGrp="1" noChangeArrowheads="1"/>
          </p:cNvSpPr>
          <p:nvPr>
            <p:ph type="sldNum" sz="quarter" idx="5"/>
          </p:nvPr>
        </p:nvSpPr>
        <p:spPr bwMode="auto">
          <a:xfrm>
            <a:off x="3857625" y="9447213"/>
            <a:ext cx="2947988" cy="496887"/>
          </a:xfrm>
          <a:prstGeom prst="rect">
            <a:avLst/>
          </a:prstGeom>
          <a:noFill/>
          <a:ln>
            <a:noFill/>
          </a:ln>
        </p:spPr>
        <p:txBody>
          <a:bodyPr vert="horz" wrap="square" lIns="92229" tIns="46114" rIns="92229" bIns="46114" numCol="1" anchor="b" anchorCtr="0" compatLnSpc="1">
            <a:prstTxWarp prst="textNoShape">
              <a:avLst/>
            </a:prstTxWarp>
          </a:bodyPr>
          <a:lstStyle>
            <a:lvl1pPr algn="r" defTabSz="922338">
              <a:defRPr sz="1200"/>
            </a:lvl1pPr>
          </a:lstStyle>
          <a:p>
            <a:fld id="{008A61F4-483B-49F7-BD4F-E0690FCD4EDA}" type="slidenum">
              <a:rPr lang="en-GB" altLang="en-US"/>
              <a:pPr/>
              <a:t>‹#›</a:t>
            </a:fld>
            <a:endParaRPr lang="en-GB" altLang="en-US" dirty="0"/>
          </a:p>
        </p:txBody>
      </p:sp>
    </p:spTree>
    <p:extLst>
      <p:ext uri="{BB962C8B-B14F-4D97-AF65-F5344CB8AC3E}">
        <p14:creationId xmlns:p14="http://schemas.microsoft.com/office/powerpoint/2010/main" val="14909070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BB9B44A9-8B3A-1A4F-A080-39D8C89C23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E84C236-06A1-4C4E-988E-71D014AB4FBC}" type="slidenum">
              <a:rPr lang="en-GB" altLang="en-US" sz="1200">
                <a:latin typeface="Calibri" panose="020F0502020204030204" pitchFamily="34" charset="0"/>
              </a:rPr>
              <a:pPr/>
              <a:t>5</a:t>
            </a:fld>
            <a:endParaRPr lang="en-GB" altLang="en-US" sz="1200" dirty="0">
              <a:latin typeface="Calibri" panose="020F0502020204030204" pitchFamily="34" charset="0"/>
            </a:endParaRPr>
          </a:p>
        </p:txBody>
      </p:sp>
      <p:sp>
        <p:nvSpPr>
          <p:cNvPr id="29698" name="Rectangle 2">
            <a:extLst>
              <a:ext uri="{FF2B5EF4-FFF2-40B4-BE49-F238E27FC236}">
                <a16:creationId xmlns:a16="http://schemas.microsoft.com/office/drawing/2014/main" id="{29423305-8819-3642-8963-BD48CCE0CE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a:extLst>
              <a:ext uri="{FF2B5EF4-FFF2-40B4-BE49-F238E27FC236}">
                <a16:creationId xmlns:a16="http://schemas.microsoft.com/office/drawing/2014/main" id="{61627D04-2F0A-4F47-BC51-9E2D0D637F5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7670C821-10A3-B14A-80A4-50E6CF718B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Rectangle 3">
            <a:extLst>
              <a:ext uri="{FF2B5EF4-FFF2-40B4-BE49-F238E27FC236}">
                <a16:creationId xmlns:a16="http://schemas.microsoft.com/office/drawing/2014/main" id="{15278098-92DA-DE41-88C3-BDAC008784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479D0045-19A4-EA40-B85C-C395732508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id="{93123450-64E8-D541-8039-7065C1C8EE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ea typeface="ＭＳ Ｐゴシック" panose="020B0600070205080204" pitchFamily="34" charset="-128"/>
            </a:endParaRPr>
          </a:p>
        </p:txBody>
      </p:sp>
      <p:sp>
        <p:nvSpPr>
          <p:cNvPr id="50179" name="Slide Number Placeholder 3">
            <a:extLst>
              <a:ext uri="{FF2B5EF4-FFF2-40B4-BE49-F238E27FC236}">
                <a16:creationId xmlns:a16="http://schemas.microsoft.com/office/drawing/2014/main" id="{4541B1DF-1120-1845-8FC0-5214761ECA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18F195B-8B5E-B146-A066-DE90A32A819D}" type="slidenum">
              <a:rPr lang="en-GB" altLang="en-US" sz="1200">
                <a:latin typeface="Calibri" panose="020F0502020204030204" pitchFamily="34" charset="0"/>
              </a:rPr>
              <a:pPr/>
              <a:t>8</a:t>
            </a:fld>
            <a:endParaRPr lang="en-GB" altLang="en-US"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pic>
        <p:nvPicPr>
          <p:cNvPr id="4" name="Picture 7" descr="Title slid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8845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6"/>
          <p:cNvSpPr>
            <a:spLocks noChangeArrowheads="1"/>
          </p:cNvSpPr>
          <p:nvPr userDrawn="1"/>
        </p:nvSpPr>
        <p:spPr bwMode="auto">
          <a:xfrm>
            <a:off x="179388" y="6380435"/>
            <a:ext cx="54006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GB" altLang="en-US" sz="1100" baseline="30000" dirty="0">
                <a:solidFill>
                  <a:schemeClr val="bg1"/>
                </a:solidFill>
                <a:latin typeface="Arial" pitchFamily="34" charset="0"/>
              </a:rPr>
              <a:t>© CoramBAAF Adoption &amp; Fostering Academy 2020</a:t>
            </a:r>
          </a:p>
          <a:p>
            <a:r>
              <a:rPr lang="en-GB" altLang="en-US" sz="1100" baseline="30000" dirty="0">
                <a:solidFill>
                  <a:schemeClr val="bg1"/>
                </a:solidFill>
                <a:latin typeface="Arial" pitchFamily="34" charset="0"/>
              </a:rPr>
              <a:t>Coram Academy Ltd, 41 Brunswick Square, London WC1N 1AZ. </a:t>
            </a:r>
            <a:r>
              <a:rPr lang="en-GB" altLang="en-US" sz="1100" b="1" baseline="30000" dirty="0">
                <a:solidFill>
                  <a:schemeClr val="bg1"/>
                </a:solidFill>
                <a:latin typeface="Arial" pitchFamily="34" charset="0"/>
              </a:rPr>
              <a:t>www.corambaaf.org.uk</a:t>
            </a:r>
            <a:endParaRPr lang="en-GB" altLang="en-US" sz="1100" baseline="30000" dirty="0">
              <a:solidFill>
                <a:schemeClr val="bg1"/>
              </a:solidFill>
              <a:latin typeface="Arial" pitchFamily="34" charset="0"/>
            </a:endParaRPr>
          </a:p>
          <a:p>
            <a:r>
              <a:rPr lang="en-GB" altLang="en-US" sz="1100" baseline="30000" dirty="0">
                <a:solidFill>
                  <a:schemeClr val="bg1"/>
                </a:solidFill>
                <a:latin typeface="Arial" pitchFamily="34" charset="0"/>
              </a:rPr>
              <a:t>Registered as a company limited by guarantee in England and Wales no. 9697712, part of the Coram Group, Charity no. 3122718.</a:t>
            </a:r>
            <a:endParaRPr lang="en-US" altLang="en-US" sz="1100" dirty="0">
              <a:solidFill>
                <a:schemeClr val="bg1"/>
              </a:solidFill>
              <a:latin typeface="Arial" pitchFamily="34" charset="0"/>
            </a:endParaRPr>
          </a:p>
        </p:txBody>
      </p:sp>
      <p:sp>
        <p:nvSpPr>
          <p:cNvPr id="6" name="Rectangle 5"/>
          <p:cNvSpPr>
            <a:spLocks noChangeArrowheads="1"/>
          </p:cNvSpPr>
          <p:nvPr/>
        </p:nvSpPr>
        <p:spPr bwMode="auto">
          <a:xfrm>
            <a:off x="-166688" y="5378450"/>
            <a:ext cx="184151"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ts val="1200"/>
              </a:lnSpc>
              <a:defRPr/>
            </a:pPr>
            <a:endParaRPr lang="en-US" altLang="en-US" sz="800" dirty="0">
              <a:latin typeface="Arial" charset="0"/>
              <a:ea typeface="+mn-ea"/>
            </a:endParaRPr>
          </a:p>
        </p:txBody>
      </p:sp>
      <p:sp>
        <p:nvSpPr>
          <p:cNvPr id="6147" name="Rectangle 3"/>
          <p:cNvSpPr>
            <a:spLocks noGrp="1" noChangeArrowheads="1"/>
          </p:cNvSpPr>
          <p:nvPr>
            <p:ph type="ctrTitle"/>
          </p:nvPr>
        </p:nvSpPr>
        <p:spPr>
          <a:xfrm>
            <a:off x="1907704" y="1524000"/>
            <a:ext cx="6474296" cy="762000"/>
          </a:xfrm>
          <a:prstGeom prst="rect">
            <a:avLst/>
          </a:prstGeom>
        </p:spPr>
        <p:txBody>
          <a:bodyPr anchor="t"/>
          <a:lstStyle>
            <a:lvl1pPr algn="r">
              <a:defRPr sz="3200">
                <a:solidFill>
                  <a:srgbClr val="B20E10"/>
                </a:solidFill>
              </a:defRPr>
            </a:lvl1pPr>
          </a:lstStyle>
          <a:p>
            <a:r>
              <a:rPr lang="en-GB"/>
              <a:t>Click to edit Master title style</a:t>
            </a:r>
            <a:endParaRPr lang="en-GB" dirty="0"/>
          </a:p>
        </p:txBody>
      </p:sp>
      <p:sp>
        <p:nvSpPr>
          <p:cNvPr id="6148" name="Rectangle 4"/>
          <p:cNvSpPr>
            <a:spLocks noGrp="1" noChangeArrowheads="1"/>
          </p:cNvSpPr>
          <p:nvPr>
            <p:ph type="subTitle" idx="1"/>
          </p:nvPr>
        </p:nvSpPr>
        <p:spPr>
          <a:xfrm>
            <a:off x="1907704" y="2209800"/>
            <a:ext cx="6474296" cy="3962400"/>
          </a:xfrm>
          <a:prstGeom prst="rect">
            <a:avLst/>
          </a:prstGeom>
        </p:spPr>
        <p:txBody>
          <a:bodyPr lIns="91440" tIns="45720" rIns="91440" bIns="45720"/>
          <a:lstStyle>
            <a:lvl1pPr marL="187325" indent="-187325">
              <a:lnSpc>
                <a:spcPct val="110000"/>
              </a:lnSpc>
              <a:buSzPct val="120000"/>
              <a:buFontTx/>
              <a:buChar char="•"/>
              <a:defRPr sz="2400"/>
            </a:lvl1pPr>
          </a:lstStyle>
          <a:p>
            <a:r>
              <a:rPr lang="en-GB"/>
              <a:t>Click to edit Master subtitle style</a:t>
            </a:r>
            <a:endParaRPr lang="en-GB" dirty="0"/>
          </a:p>
        </p:txBody>
      </p:sp>
      <p:sp>
        <p:nvSpPr>
          <p:cNvPr id="8" name="Rectangle 7"/>
          <p:cNvSpPr>
            <a:spLocks noGrp="1" noChangeArrowheads="1"/>
          </p:cNvSpPr>
          <p:nvPr>
            <p:ph type="sldNum" sz="quarter" idx="10"/>
          </p:nvPr>
        </p:nvSpPr>
        <p:spPr/>
        <p:txBody>
          <a:bodyPr/>
          <a:lstStyle>
            <a:lvl1pPr>
              <a:defRPr>
                <a:latin typeface="+mn-lt"/>
                <a:ea typeface="MS PGothic" charset="0"/>
                <a:cs typeface="MS PGothic" charset="0"/>
              </a:defRPr>
            </a:lvl1pPr>
          </a:lstStyle>
          <a:p>
            <a:pPr>
              <a:defRPr/>
            </a:pPr>
            <a:endParaRPr lang="en-GB" dirty="0"/>
          </a:p>
        </p:txBody>
      </p:sp>
      <p:sp>
        <p:nvSpPr>
          <p:cNvPr id="3" name="Text Placeholder 2"/>
          <p:cNvSpPr>
            <a:spLocks noGrp="1"/>
          </p:cNvSpPr>
          <p:nvPr>
            <p:ph type="body" sz="quarter" idx="11" hasCustomPrompt="1"/>
          </p:nvPr>
        </p:nvSpPr>
        <p:spPr>
          <a:xfrm>
            <a:off x="3492574" y="764381"/>
            <a:ext cx="4895850" cy="360363"/>
          </a:xfrm>
        </p:spPr>
        <p:txBody>
          <a:bodyPr/>
          <a:lstStyle>
            <a:lvl1pPr marL="0" indent="0" algn="r">
              <a:spcBef>
                <a:spcPct val="50000"/>
              </a:spcBef>
              <a:buNone/>
              <a:defRPr lang="en-GB" sz="1400" b="1" kern="1200">
                <a:solidFill>
                  <a:srgbClr val="B20E10"/>
                </a:solidFill>
                <a:latin typeface="Arial" charset="0"/>
                <a:ea typeface="+mn-ea"/>
                <a:cs typeface="+mn-cs"/>
              </a:defRPr>
            </a:lvl1pPr>
          </a:lstStyle>
          <a:p>
            <a:pPr algn="r">
              <a:spcBef>
                <a:spcPct val="50000"/>
              </a:spcBef>
              <a:defRPr/>
            </a:pPr>
            <a:r>
              <a:rPr lang="en-GB" sz="1400" b="1" dirty="0">
                <a:solidFill>
                  <a:srgbClr val="B20E10"/>
                </a:solidFill>
                <a:latin typeface="Arial" charset="0"/>
                <a:ea typeface="+mn-ea"/>
              </a:rPr>
              <a:t>A presentation from Name Surname Title, </a:t>
            </a:r>
            <a:r>
              <a:rPr lang="en-GB" sz="1400" b="1" dirty="0" err="1">
                <a:solidFill>
                  <a:srgbClr val="B20E10"/>
                </a:solidFill>
                <a:latin typeface="Arial" charset="0"/>
                <a:ea typeface="+mn-ea"/>
              </a:rPr>
              <a:t>CoramBAAF</a:t>
            </a:r>
            <a:r>
              <a:rPr lang="en-GB" sz="1400" b="1" dirty="0">
                <a:solidFill>
                  <a:srgbClr val="B20E10"/>
                </a:solidFill>
                <a:latin typeface="Arial" charset="0"/>
                <a:ea typeface="+mn-ea"/>
              </a:rPr>
              <a:t> </a:t>
            </a:r>
            <a:endParaRPr lang="en-GB" sz="1400" dirty="0">
              <a:solidFill>
                <a:srgbClr val="B20E10"/>
              </a:solidFill>
              <a:ea typeface="+mn-ea"/>
            </a:endParaRPr>
          </a:p>
        </p:txBody>
      </p:sp>
    </p:spTree>
    <p:extLst>
      <p:ext uri="{BB962C8B-B14F-4D97-AF65-F5344CB8AC3E}">
        <p14:creationId xmlns:p14="http://schemas.microsoft.com/office/powerpoint/2010/main" val="63983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39113" cy="1143000"/>
          </a:xfrm>
        </p:spPr>
        <p:txBody>
          <a:bodyPr/>
          <a:lstStyle/>
          <a:p>
            <a:r>
              <a:rPr lang="en-GB"/>
              <a:t>Click to edit Master title style</a:t>
            </a:r>
          </a:p>
        </p:txBody>
      </p:sp>
      <p:sp>
        <p:nvSpPr>
          <p:cNvPr id="3" name="Content Placeholder 2"/>
          <p:cNvSpPr>
            <a:spLocks noGrp="1"/>
          </p:cNvSpPr>
          <p:nvPr>
            <p:ph idx="1"/>
          </p:nvPr>
        </p:nvSpPr>
        <p:spPr>
          <a:xfrm>
            <a:off x="609600" y="1700213"/>
            <a:ext cx="8139113" cy="4114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Rectangle 5"/>
          <p:cNvSpPr>
            <a:spLocks noGrp="1" noChangeArrowheads="1"/>
          </p:cNvSpPr>
          <p:nvPr>
            <p:ph type="ftr" sz="quarter" idx="10"/>
          </p:nvPr>
        </p:nvSpPr>
        <p:spPr>
          <a:ln/>
        </p:spPr>
        <p:txBody>
          <a:bodyPr/>
          <a:lstStyle>
            <a:lvl1pPr>
              <a:defRPr/>
            </a:lvl1pPr>
          </a:lstStyle>
          <a:p>
            <a:r>
              <a:rPr lang="en-GB" altLang="en-US" dirty="0"/>
              <a:t>© CoramBAAF Adoption &amp; Fostering Academy 2020</a:t>
            </a:r>
          </a:p>
        </p:txBody>
      </p:sp>
      <p:sp>
        <p:nvSpPr>
          <p:cNvPr id="5" name="Rectangle 6"/>
          <p:cNvSpPr>
            <a:spLocks noGrp="1" noChangeArrowheads="1"/>
          </p:cNvSpPr>
          <p:nvPr>
            <p:ph type="sldNum" sz="quarter" idx="11"/>
          </p:nvPr>
        </p:nvSpPr>
        <p:spPr>
          <a:ln/>
        </p:spPr>
        <p:txBody>
          <a:bodyPr/>
          <a:lstStyle>
            <a:lvl1pPr>
              <a:defRPr/>
            </a:lvl1pPr>
          </a:lstStyle>
          <a:p>
            <a:fld id="{C6CD73EA-5080-487A-81A5-DAD25B453B72}" type="slidenum">
              <a:rPr lang="en-GB" altLang="en-US"/>
              <a:pPr/>
              <a:t>‹#›</a:t>
            </a:fld>
            <a:endParaRPr lang="en-GB" altLang="en-US" dirty="0"/>
          </a:p>
        </p:txBody>
      </p:sp>
    </p:spTree>
    <p:extLst>
      <p:ext uri="{BB962C8B-B14F-4D97-AF65-F5344CB8AC3E}">
        <p14:creationId xmlns:p14="http://schemas.microsoft.com/office/powerpoint/2010/main" val="407578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GB" altLang="en-US" dirty="0"/>
              <a:t>© CoramBAAF Adoption &amp; Fostering Academy 2020</a:t>
            </a:r>
          </a:p>
        </p:txBody>
      </p:sp>
      <p:sp>
        <p:nvSpPr>
          <p:cNvPr id="3" name="Rectangle 6"/>
          <p:cNvSpPr>
            <a:spLocks noGrp="1" noChangeArrowheads="1"/>
          </p:cNvSpPr>
          <p:nvPr>
            <p:ph type="sldNum" sz="quarter" idx="11"/>
          </p:nvPr>
        </p:nvSpPr>
        <p:spPr>
          <a:ln/>
        </p:spPr>
        <p:txBody>
          <a:bodyPr/>
          <a:lstStyle>
            <a:lvl1pPr>
              <a:defRPr/>
            </a:lvl1pPr>
          </a:lstStyle>
          <a:p>
            <a:fld id="{0AE18CAE-E122-4960-88D3-02122FF48AA4}" type="slidenum">
              <a:rPr lang="en-GB" altLang="en-US"/>
              <a:pPr/>
              <a:t>‹#›</a:t>
            </a:fld>
            <a:endParaRPr lang="en-GB" altLang="en-US" dirty="0"/>
          </a:p>
        </p:txBody>
      </p:sp>
    </p:spTree>
    <p:extLst>
      <p:ext uri="{BB962C8B-B14F-4D97-AF65-F5344CB8AC3E}">
        <p14:creationId xmlns:p14="http://schemas.microsoft.com/office/powerpoint/2010/main" val="22348666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28600"/>
            <a:ext cx="81391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br>
              <a:rPr lang="en-GB" altLang="en-US"/>
            </a:br>
            <a:r>
              <a:rPr lang="en-GB" altLang="en-US"/>
              <a:t>Main heading goes here</a:t>
            </a:r>
            <a:br>
              <a:rPr lang="en-GB" altLang="en-US"/>
            </a:br>
            <a:endParaRPr lang="en-GB" altLang="en-US"/>
          </a:p>
        </p:txBody>
      </p:sp>
      <p:sp>
        <p:nvSpPr>
          <p:cNvPr id="1027" name="Rectangle 3"/>
          <p:cNvSpPr>
            <a:spLocks noGrp="1" noChangeArrowheads="1"/>
          </p:cNvSpPr>
          <p:nvPr>
            <p:ph type="body" idx="1"/>
          </p:nvPr>
        </p:nvSpPr>
        <p:spPr bwMode="auto">
          <a:xfrm>
            <a:off x="609600" y="1700213"/>
            <a:ext cx="813911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a:p>
        </p:txBody>
      </p:sp>
      <p:sp>
        <p:nvSpPr>
          <p:cNvPr id="1029" name="Rectangle 5"/>
          <p:cNvSpPr>
            <a:spLocks noGrp="1" noChangeArrowheads="1"/>
          </p:cNvSpPr>
          <p:nvPr>
            <p:ph type="ftr" sz="quarter" idx="3"/>
          </p:nvPr>
        </p:nvSpPr>
        <p:spPr bwMode="auto">
          <a:xfrm>
            <a:off x="628650" y="6524625"/>
            <a:ext cx="3079750" cy="3333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nSpc>
                <a:spcPts val="1200"/>
              </a:lnSpc>
              <a:defRPr sz="700">
                <a:solidFill>
                  <a:srgbClr val="B20E10"/>
                </a:solidFill>
                <a:latin typeface="Arial" pitchFamily="34" charset="0"/>
              </a:defRPr>
            </a:lvl1pPr>
          </a:lstStyle>
          <a:p>
            <a:r>
              <a:rPr lang="en-GB" altLang="en-US" dirty="0"/>
              <a:t>© CoramBAAF Adoption &amp; Fostering Academy 2019</a:t>
            </a:r>
          </a:p>
        </p:txBody>
      </p:sp>
      <p:sp>
        <p:nvSpPr>
          <p:cNvPr id="1030" name="Rectangle 6"/>
          <p:cNvSpPr>
            <a:spLocks noGrp="1" noChangeArrowheads="1"/>
          </p:cNvSpPr>
          <p:nvPr>
            <p:ph type="sldNum" sz="quarter" idx="4"/>
          </p:nvPr>
        </p:nvSpPr>
        <p:spPr bwMode="auto">
          <a:xfrm>
            <a:off x="0" y="6453188"/>
            <a:ext cx="468313"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A69FCFA2-F5B0-43A3-A2E1-484896F503A1}" type="slidenum">
              <a:rPr lang="en-GB" altLang="en-US"/>
              <a:pPr/>
              <a:t>‹#›</a:t>
            </a:fld>
            <a:endParaRPr lang="en-GB" altLang="en-US" dirty="0"/>
          </a:p>
        </p:txBody>
      </p:sp>
      <p:sp>
        <p:nvSpPr>
          <p:cNvPr id="1031" name="Rectangle 19"/>
          <p:cNvSpPr>
            <a:spLocks noChangeArrowheads="1"/>
          </p:cNvSpPr>
          <p:nvPr userDrawn="1"/>
        </p:nvSpPr>
        <p:spPr bwMode="auto">
          <a:xfrm>
            <a:off x="603250" y="1089025"/>
            <a:ext cx="8001000" cy="36513"/>
          </a:xfrm>
          <a:prstGeom prst="rect">
            <a:avLst/>
          </a:prstGeom>
          <a:solidFill>
            <a:srgbClr val="CA4E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solidFill>
                <a:srgbClr val="EF7723"/>
              </a:solidFill>
              <a:ea typeface="+mn-ea"/>
            </a:endParaRPr>
          </a:p>
        </p:txBody>
      </p:sp>
      <p:pic>
        <p:nvPicPr>
          <p:cNvPr id="2" name="Picture 2" descr="Coram-BAAF.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059613" y="6332538"/>
            <a:ext cx="1716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8" r:id="rId1"/>
    <p:sldLayoutId id="2147483736" r:id="rId2"/>
    <p:sldLayoutId id="2147483737" r:id="rId3"/>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wipe(up)">
                                      <p:cBhvr>
                                        <p:cTn id="7" dur="75"/>
                                        <p:tgtEl>
                                          <p:spTgt spid="10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nodePh="1">
                                  <p:stCondLst>
                                    <p:cond delay="0"/>
                                  </p:stCondLst>
                                  <p:endCondLst>
                                    <p:cond evt="begin" delay="0">
                                      <p:tn val="10"/>
                                    </p:cond>
                                  </p:endCondLst>
                                  <p:childTnLst>
                                    <p:set>
                                      <p:cBhvr>
                                        <p:cTn id="11" dur="1" fill="hold">
                                          <p:stCondLst>
                                            <p:cond delay="0"/>
                                          </p:stCondLst>
                                        </p:cTn>
                                        <p:tgtEl>
                                          <p:spTgt spid="1027">
                                            <p:txEl>
                                              <p:pRg st="0" end="0"/>
                                            </p:txEl>
                                          </p:spTgt>
                                        </p:tgtEl>
                                        <p:attrNameLst>
                                          <p:attrName>style.visibility</p:attrName>
                                        </p:attrNameLst>
                                      </p:cBhvr>
                                      <p:to>
                                        <p:strVal val="visible"/>
                                      </p:to>
                                    </p:set>
                                    <p:anim calcmode="lin" valueType="num">
                                      <p:cBhvr additive="base">
                                        <p:cTn id="12"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utoUpdateAnimBg="0"/>
      <p:bldP spid="1027" grpId="0" build="p" autoUpdateAnimBg="0">
        <p:tmplLst>
          <p:tmpl lvl="1">
            <p:tnLst>
              <p:par>
                <p:cTn presetID="2" presetClass="entr" presetSubtype="8" fill="hold" nodeType="clickEffect" nodePh="1">
                  <p:stCondLst>
                    <p:cond delay="0"/>
                  </p:stCondLst>
                  <p:endCondLst>
                    <p:cond delay="0"/>
                  </p:end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hf sldNum="0" hdr="0" dt="0"/>
  <p:txStyles>
    <p:titleStyle>
      <a:lvl1pPr algn="ctr" rtl="0" eaLnBrk="1" fontAlgn="base" hangingPunct="1">
        <a:spcBef>
          <a:spcPct val="0"/>
        </a:spcBef>
        <a:spcAft>
          <a:spcPct val="0"/>
        </a:spcAft>
        <a:defRPr sz="3600" b="1">
          <a:solidFill>
            <a:srgbClr val="EF7723"/>
          </a:solidFill>
          <a:latin typeface="+mj-lt"/>
          <a:ea typeface="MS PGothic" pitchFamily="34" charset="-128"/>
          <a:cs typeface="MS PGothic" charset="0"/>
        </a:defRPr>
      </a:lvl1pPr>
      <a:lvl2pPr algn="ctr" rtl="0" eaLnBrk="1" fontAlgn="base" hangingPunct="1">
        <a:spcBef>
          <a:spcPct val="0"/>
        </a:spcBef>
        <a:spcAft>
          <a:spcPct val="0"/>
        </a:spcAft>
        <a:defRPr sz="3600" b="1">
          <a:solidFill>
            <a:srgbClr val="EF7723"/>
          </a:solidFill>
          <a:latin typeface="Arial" charset="0"/>
          <a:ea typeface="MS PGothic" pitchFamily="34" charset="-128"/>
          <a:cs typeface="MS PGothic" charset="0"/>
        </a:defRPr>
      </a:lvl2pPr>
      <a:lvl3pPr algn="ctr" rtl="0" eaLnBrk="1" fontAlgn="base" hangingPunct="1">
        <a:spcBef>
          <a:spcPct val="0"/>
        </a:spcBef>
        <a:spcAft>
          <a:spcPct val="0"/>
        </a:spcAft>
        <a:defRPr sz="3600" b="1">
          <a:solidFill>
            <a:srgbClr val="EF7723"/>
          </a:solidFill>
          <a:latin typeface="Arial" charset="0"/>
          <a:ea typeface="MS PGothic" pitchFamily="34" charset="-128"/>
          <a:cs typeface="MS PGothic" charset="0"/>
        </a:defRPr>
      </a:lvl3pPr>
      <a:lvl4pPr algn="ctr" rtl="0" eaLnBrk="1" fontAlgn="base" hangingPunct="1">
        <a:spcBef>
          <a:spcPct val="0"/>
        </a:spcBef>
        <a:spcAft>
          <a:spcPct val="0"/>
        </a:spcAft>
        <a:defRPr sz="3600" b="1">
          <a:solidFill>
            <a:srgbClr val="EF7723"/>
          </a:solidFill>
          <a:latin typeface="Arial" charset="0"/>
          <a:ea typeface="MS PGothic" pitchFamily="34" charset="-128"/>
          <a:cs typeface="MS PGothic" charset="0"/>
        </a:defRPr>
      </a:lvl4pPr>
      <a:lvl5pPr algn="ctr" rtl="0" eaLnBrk="1" fontAlgn="base" hangingPunct="1">
        <a:spcBef>
          <a:spcPct val="0"/>
        </a:spcBef>
        <a:spcAft>
          <a:spcPct val="0"/>
        </a:spcAft>
        <a:defRPr sz="3600" b="1">
          <a:solidFill>
            <a:srgbClr val="EF7723"/>
          </a:solidFill>
          <a:latin typeface="Arial" charset="0"/>
          <a:ea typeface="MS PGothic" pitchFamily="34" charset="-128"/>
          <a:cs typeface="MS PGothic" charset="0"/>
        </a:defRPr>
      </a:lvl5pPr>
      <a:lvl6pPr marL="457200" algn="ctr" rtl="0" eaLnBrk="1" fontAlgn="base" hangingPunct="1">
        <a:spcBef>
          <a:spcPct val="0"/>
        </a:spcBef>
        <a:spcAft>
          <a:spcPct val="0"/>
        </a:spcAft>
        <a:defRPr sz="3600" b="1">
          <a:solidFill>
            <a:srgbClr val="CA4E00"/>
          </a:solidFill>
          <a:latin typeface="Arial" charset="0"/>
        </a:defRPr>
      </a:lvl6pPr>
      <a:lvl7pPr marL="914400" algn="ctr" rtl="0" eaLnBrk="1" fontAlgn="base" hangingPunct="1">
        <a:spcBef>
          <a:spcPct val="0"/>
        </a:spcBef>
        <a:spcAft>
          <a:spcPct val="0"/>
        </a:spcAft>
        <a:defRPr sz="3600" b="1">
          <a:solidFill>
            <a:srgbClr val="CA4E00"/>
          </a:solidFill>
          <a:latin typeface="Arial" charset="0"/>
        </a:defRPr>
      </a:lvl7pPr>
      <a:lvl8pPr marL="1371600" algn="ctr" rtl="0" eaLnBrk="1" fontAlgn="base" hangingPunct="1">
        <a:spcBef>
          <a:spcPct val="0"/>
        </a:spcBef>
        <a:spcAft>
          <a:spcPct val="0"/>
        </a:spcAft>
        <a:defRPr sz="3600" b="1">
          <a:solidFill>
            <a:srgbClr val="CA4E00"/>
          </a:solidFill>
          <a:latin typeface="Arial" charset="0"/>
        </a:defRPr>
      </a:lvl8pPr>
      <a:lvl9pPr marL="1828800" algn="ctr" rtl="0" eaLnBrk="1" fontAlgn="base" hangingPunct="1">
        <a:spcBef>
          <a:spcPct val="0"/>
        </a:spcBef>
        <a:spcAft>
          <a:spcPct val="0"/>
        </a:spcAft>
        <a:defRPr sz="3600" b="1">
          <a:solidFill>
            <a:srgbClr val="CA4E00"/>
          </a:solidFill>
          <a:latin typeface="Arial" charset="0"/>
        </a:defRPr>
      </a:lvl9pPr>
    </p:titleStyle>
    <p:bodyStyle>
      <a:lvl1pPr marL="342900" indent="-342900" algn="l" rtl="0" eaLnBrk="1" fontAlgn="base" hangingPunct="1">
        <a:spcBef>
          <a:spcPct val="20000"/>
        </a:spcBef>
        <a:spcAft>
          <a:spcPct val="0"/>
        </a:spcAft>
        <a:buClr>
          <a:srgbClr val="B20E10"/>
        </a:buClr>
        <a:buFont typeface="Wingdings" pitchFamily="2" charset="2"/>
        <a:buChar char="l"/>
        <a:defRPr sz="3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a:solidFill>
            <a:schemeClr val="tx1"/>
          </a:solidFill>
          <a:latin typeface="+mn-lt"/>
          <a:ea typeface="MS PGothic" pitchFamily="34" charset="-128"/>
          <a:cs typeface="MS PGothic" charset="0"/>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cs typeface="MS PGothic" charset="0"/>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cs typeface="MS PGothic" charset="0"/>
        </a:defRPr>
      </a:lvl5pPr>
      <a:lvl6pPr marL="2438400" indent="-228600" algn="l" rtl="0" eaLnBrk="1" fontAlgn="base" hangingPunct="1">
        <a:spcBef>
          <a:spcPct val="20000"/>
        </a:spcBef>
        <a:spcAft>
          <a:spcPct val="0"/>
        </a:spcAft>
        <a:buChar char="»"/>
        <a:defRPr sz="2000">
          <a:solidFill>
            <a:schemeClr val="tx1"/>
          </a:solidFill>
          <a:latin typeface="+mn-lt"/>
        </a:defRPr>
      </a:lvl6pPr>
      <a:lvl7pPr marL="2895600" indent="-228600" algn="l" rtl="0" eaLnBrk="1" fontAlgn="base" hangingPunct="1">
        <a:spcBef>
          <a:spcPct val="20000"/>
        </a:spcBef>
        <a:spcAft>
          <a:spcPct val="0"/>
        </a:spcAft>
        <a:buChar char="»"/>
        <a:defRPr sz="2000">
          <a:solidFill>
            <a:schemeClr val="tx1"/>
          </a:solidFill>
          <a:latin typeface="+mn-lt"/>
        </a:defRPr>
      </a:lvl7pPr>
      <a:lvl8pPr marL="3352800" indent="-228600" algn="l" rtl="0" eaLnBrk="1" fontAlgn="base" hangingPunct="1">
        <a:spcBef>
          <a:spcPct val="20000"/>
        </a:spcBef>
        <a:spcAft>
          <a:spcPct val="0"/>
        </a:spcAft>
        <a:buChar char="»"/>
        <a:defRPr sz="2000">
          <a:solidFill>
            <a:schemeClr val="tx1"/>
          </a:solidFill>
          <a:latin typeface="+mn-lt"/>
        </a:defRPr>
      </a:lvl8pPr>
      <a:lvl9pPr marL="38100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763688" y="2276872"/>
            <a:ext cx="6912768" cy="3535288"/>
          </a:xfrm>
        </p:spPr>
        <p:txBody>
          <a:bodyPr/>
          <a:lstStyle/>
          <a:p>
            <a:pPr marL="0" indent="0">
              <a:buNone/>
            </a:pPr>
            <a:r>
              <a:rPr lang="en-GB" sz="3200" b="1" dirty="0"/>
              <a:t>Permanence: </a:t>
            </a:r>
          </a:p>
          <a:p>
            <a:pPr marL="0" indent="0">
              <a:buNone/>
            </a:pPr>
            <a:r>
              <a:rPr lang="en-GB" sz="3200" b="1" dirty="0"/>
              <a:t>Life Changing and Life Enhancing</a:t>
            </a:r>
          </a:p>
          <a:p>
            <a:pPr marL="0" indent="0">
              <a:buNone/>
            </a:pPr>
            <a:endParaRPr lang="en-GB" dirty="0"/>
          </a:p>
        </p:txBody>
      </p:sp>
      <p:sp>
        <p:nvSpPr>
          <p:cNvPr id="5" name="Text Placeholder 4"/>
          <p:cNvSpPr>
            <a:spLocks noGrp="1"/>
          </p:cNvSpPr>
          <p:nvPr>
            <p:ph type="body" sz="quarter" idx="11"/>
          </p:nvPr>
        </p:nvSpPr>
        <p:spPr>
          <a:xfrm>
            <a:off x="3563888" y="548681"/>
            <a:ext cx="4824536" cy="576064"/>
          </a:xfrm>
        </p:spPr>
        <p:txBody>
          <a:bodyPr/>
          <a:lstStyle/>
          <a:p>
            <a:r>
              <a:rPr lang="en-GB" sz="2000" dirty="0"/>
              <a:t>John Simmonds</a:t>
            </a:r>
          </a:p>
          <a:p>
            <a:r>
              <a:rPr lang="en-GB" sz="2000" dirty="0"/>
              <a:t>Director of Policy, Research and Development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D53A-D5AD-F443-9BA2-0BDED3AD347A}"/>
              </a:ext>
            </a:extLst>
          </p:cNvPr>
          <p:cNvSpPr>
            <a:spLocks noGrp="1"/>
          </p:cNvSpPr>
          <p:nvPr>
            <p:ph type="title"/>
          </p:nvPr>
        </p:nvSpPr>
        <p:spPr/>
        <p:txBody>
          <a:bodyPr/>
          <a:lstStyle/>
          <a:p>
            <a:r>
              <a:rPr lang="en-GB" dirty="0"/>
              <a:t>A Family for Life</a:t>
            </a:r>
          </a:p>
        </p:txBody>
      </p:sp>
      <p:sp>
        <p:nvSpPr>
          <p:cNvPr id="3" name="Content Placeholder 2">
            <a:extLst>
              <a:ext uri="{FF2B5EF4-FFF2-40B4-BE49-F238E27FC236}">
                <a16:creationId xmlns:a16="http://schemas.microsoft.com/office/drawing/2014/main" id="{63BF2FFD-A571-4045-8F7A-B70A1E169E89}"/>
              </a:ext>
            </a:extLst>
          </p:cNvPr>
          <p:cNvSpPr>
            <a:spLocks noGrp="1"/>
          </p:cNvSpPr>
          <p:nvPr>
            <p:ph idx="1"/>
          </p:nvPr>
        </p:nvSpPr>
        <p:spPr>
          <a:xfrm>
            <a:off x="602926" y="1484784"/>
            <a:ext cx="8139113" cy="4681115"/>
          </a:xfrm>
          <a:solidFill>
            <a:schemeClr val="bg2"/>
          </a:solidFill>
          <a:ln w="38100">
            <a:solidFill>
              <a:schemeClr val="accent1"/>
            </a:solidFill>
          </a:ln>
        </p:spPr>
        <p:txBody>
          <a:bodyPr/>
          <a:lstStyle/>
          <a:p>
            <a:r>
              <a:rPr lang="en-GB" dirty="0"/>
              <a:t>The significance of family life </a:t>
            </a:r>
            <a:r>
              <a:rPr lang="en-GB" b="1" dirty="0"/>
              <a:t>does not end at 18.</a:t>
            </a:r>
          </a:p>
          <a:p>
            <a:r>
              <a:rPr lang="en-GB" dirty="0"/>
              <a:t>Who does the young person return to when the going gets tough?</a:t>
            </a:r>
          </a:p>
          <a:p>
            <a:r>
              <a:rPr lang="en-GB" dirty="0"/>
              <a:t>What happens at the end of term – University or Further Education or apprenticeships</a:t>
            </a:r>
          </a:p>
          <a:p>
            <a:r>
              <a:rPr lang="en-GB" dirty="0"/>
              <a:t>Who do they celebrate their birthdays or religious festivals with?</a:t>
            </a:r>
          </a:p>
        </p:txBody>
      </p:sp>
      <p:sp>
        <p:nvSpPr>
          <p:cNvPr id="4" name="Footer Placeholder 3">
            <a:extLst>
              <a:ext uri="{FF2B5EF4-FFF2-40B4-BE49-F238E27FC236}">
                <a16:creationId xmlns:a16="http://schemas.microsoft.com/office/drawing/2014/main" id="{9CF12204-446E-7549-A12C-1B20E1BB33A1}"/>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2937928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72C8B-18BF-A24E-B4B0-84B9292AE26D}"/>
              </a:ext>
            </a:extLst>
          </p:cNvPr>
          <p:cNvSpPr>
            <a:spLocks noGrp="1"/>
          </p:cNvSpPr>
          <p:nvPr>
            <p:ph type="title"/>
          </p:nvPr>
        </p:nvSpPr>
        <p:spPr/>
        <p:txBody>
          <a:bodyPr/>
          <a:lstStyle/>
          <a:p>
            <a:r>
              <a:rPr lang="en-GB" dirty="0"/>
              <a:t>A Family for Life</a:t>
            </a:r>
          </a:p>
        </p:txBody>
      </p:sp>
      <p:sp>
        <p:nvSpPr>
          <p:cNvPr id="3" name="Content Placeholder 2">
            <a:extLst>
              <a:ext uri="{FF2B5EF4-FFF2-40B4-BE49-F238E27FC236}">
                <a16:creationId xmlns:a16="http://schemas.microsoft.com/office/drawing/2014/main" id="{35BE3B9C-0C60-D749-828C-12C337D8F753}"/>
              </a:ext>
            </a:extLst>
          </p:cNvPr>
          <p:cNvSpPr>
            <a:spLocks noGrp="1"/>
          </p:cNvSpPr>
          <p:nvPr>
            <p:ph idx="1"/>
          </p:nvPr>
        </p:nvSpPr>
        <p:spPr>
          <a:solidFill>
            <a:schemeClr val="bg2"/>
          </a:solidFill>
          <a:ln w="38100">
            <a:solidFill>
              <a:schemeClr val="accent1"/>
            </a:solidFill>
          </a:ln>
        </p:spPr>
        <p:txBody>
          <a:bodyPr/>
          <a:lstStyle/>
          <a:p>
            <a:r>
              <a:rPr lang="en-GB" dirty="0"/>
              <a:t>Who do their introduce their romantic partner to?</a:t>
            </a:r>
          </a:p>
          <a:p>
            <a:r>
              <a:rPr lang="en-GB" dirty="0"/>
              <a:t>Who do they invite to their wedding or the celebration of their civil partnership?</a:t>
            </a:r>
          </a:p>
          <a:p>
            <a:r>
              <a:rPr lang="en-GB" dirty="0"/>
              <a:t>Who supports them with their first child?</a:t>
            </a:r>
          </a:p>
          <a:p>
            <a:r>
              <a:rPr lang="en-GB" dirty="0"/>
              <a:t>Who is the Bank of Mum and Dad?</a:t>
            </a:r>
          </a:p>
          <a:p>
            <a:endParaRPr lang="en-GB" dirty="0"/>
          </a:p>
        </p:txBody>
      </p:sp>
      <p:sp>
        <p:nvSpPr>
          <p:cNvPr id="4" name="Footer Placeholder 3">
            <a:extLst>
              <a:ext uri="{FF2B5EF4-FFF2-40B4-BE49-F238E27FC236}">
                <a16:creationId xmlns:a16="http://schemas.microsoft.com/office/drawing/2014/main" id="{869CD225-2805-3F43-837E-DBD056022D63}"/>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1975009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79D0-308B-2645-8B91-FB11DDA7FBC0}"/>
              </a:ext>
            </a:extLst>
          </p:cNvPr>
          <p:cNvSpPr>
            <a:spLocks noGrp="1"/>
          </p:cNvSpPr>
          <p:nvPr>
            <p:ph type="title"/>
          </p:nvPr>
        </p:nvSpPr>
        <p:spPr/>
        <p:txBody>
          <a:bodyPr/>
          <a:lstStyle/>
          <a:p>
            <a:r>
              <a:rPr lang="en-GB" dirty="0"/>
              <a:t>Adoption</a:t>
            </a:r>
          </a:p>
        </p:txBody>
      </p:sp>
      <p:sp>
        <p:nvSpPr>
          <p:cNvPr id="3" name="Content Placeholder 2">
            <a:extLst>
              <a:ext uri="{FF2B5EF4-FFF2-40B4-BE49-F238E27FC236}">
                <a16:creationId xmlns:a16="http://schemas.microsoft.com/office/drawing/2014/main" id="{8728A973-9D59-434B-9731-1A1B4E5E4EBE}"/>
              </a:ext>
            </a:extLst>
          </p:cNvPr>
          <p:cNvSpPr>
            <a:spLocks noGrp="1"/>
          </p:cNvSpPr>
          <p:nvPr>
            <p:ph idx="1"/>
          </p:nvPr>
        </p:nvSpPr>
        <p:spPr>
          <a:xfrm>
            <a:off x="609600" y="1371600"/>
            <a:ext cx="8139113" cy="4721696"/>
          </a:xfrm>
          <a:solidFill>
            <a:schemeClr val="bg2"/>
          </a:solidFill>
          <a:ln w="38100">
            <a:solidFill>
              <a:schemeClr val="accent1"/>
            </a:solidFill>
          </a:ln>
        </p:spPr>
        <p:txBody>
          <a:bodyPr/>
          <a:lstStyle/>
          <a:p>
            <a:r>
              <a:rPr lang="en-GB" dirty="0"/>
              <a:t>The making of an adoption order severs the child’s legal relationship with their birth parents and birth family forever.</a:t>
            </a:r>
          </a:p>
          <a:p>
            <a:r>
              <a:rPr lang="en-GB" dirty="0"/>
              <a:t>And it established that legal relationship with the adoptive family forever- a life changing process.</a:t>
            </a:r>
          </a:p>
          <a:p>
            <a:r>
              <a:rPr lang="en-GB" dirty="0"/>
              <a:t>It is often described as the most significant life changing decision the State can ever make apart from capital punishment.</a:t>
            </a:r>
          </a:p>
        </p:txBody>
      </p:sp>
      <p:sp>
        <p:nvSpPr>
          <p:cNvPr id="4" name="Footer Placeholder 3">
            <a:extLst>
              <a:ext uri="{FF2B5EF4-FFF2-40B4-BE49-F238E27FC236}">
                <a16:creationId xmlns:a16="http://schemas.microsoft.com/office/drawing/2014/main" id="{13620858-491A-5C48-8A5D-D15523E02B1B}"/>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155886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EB088-9B1E-564C-A859-F54FC0E3EC70}"/>
              </a:ext>
            </a:extLst>
          </p:cNvPr>
          <p:cNvSpPr>
            <a:spLocks noGrp="1"/>
          </p:cNvSpPr>
          <p:nvPr>
            <p:ph type="title"/>
          </p:nvPr>
        </p:nvSpPr>
        <p:spPr/>
        <p:txBody>
          <a:bodyPr/>
          <a:lstStyle/>
          <a:p>
            <a:r>
              <a:rPr lang="en-GB" dirty="0"/>
              <a:t>Non –consensual Adoption</a:t>
            </a:r>
          </a:p>
        </p:txBody>
      </p:sp>
      <p:sp>
        <p:nvSpPr>
          <p:cNvPr id="3" name="Content Placeholder 2">
            <a:extLst>
              <a:ext uri="{FF2B5EF4-FFF2-40B4-BE49-F238E27FC236}">
                <a16:creationId xmlns:a16="http://schemas.microsoft.com/office/drawing/2014/main" id="{52541775-F7E3-9A4F-AB81-0390F6F28C45}"/>
              </a:ext>
            </a:extLst>
          </p:cNvPr>
          <p:cNvSpPr>
            <a:spLocks noGrp="1"/>
          </p:cNvSpPr>
          <p:nvPr>
            <p:ph idx="1"/>
          </p:nvPr>
        </p:nvSpPr>
        <p:spPr>
          <a:solidFill>
            <a:schemeClr val="bg2"/>
          </a:solidFill>
          <a:ln w="38100">
            <a:solidFill>
              <a:schemeClr val="accent1"/>
            </a:solidFill>
          </a:ln>
        </p:spPr>
        <p:txBody>
          <a:bodyPr/>
          <a:lstStyle/>
          <a:p>
            <a:r>
              <a:rPr lang="en-GB" dirty="0"/>
              <a:t>The significance of the Order has resulted in the making of the Order subject to high levels of due process. </a:t>
            </a:r>
          </a:p>
          <a:p>
            <a:r>
              <a:rPr lang="en-GB" b="1" dirty="0"/>
              <a:t>‘Nothing else will do’ </a:t>
            </a:r>
            <a:r>
              <a:rPr lang="en-GB" dirty="0"/>
              <a:t>- three of the judgments of the five Supreme Court Justices who presided over the case of </a:t>
            </a:r>
            <a:r>
              <a:rPr lang="en-GB" i="1" dirty="0"/>
              <a:t>Re B </a:t>
            </a:r>
            <a:r>
              <a:rPr lang="en-GB" dirty="0"/>
              <a:t>in 2013. </a:t>
            </a:r>
          </a:p>
          <a:p>
            <a:endParaRPr lang="en-GB" dirty="0"/>
          </a:p>
        </p:txBody>
      </p:sp>
      <p:sp>
        <p:nvSpPr>
          <p:cNvPr id="4" name="Footer Placeholder 3">
            <a:extLst>
              <a:ext uri="{FF2B5EF4-FFF2-40B4-BE49-F238E27FC236}">
                <a16:creationId xmlns:a16="http://schemas.microsoft.com/office/drawing/2014/main" id="{F245784F-63AB-E24F-8648-140E9E7BFF14}"/>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2062861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7AE7-E24B-574C-B870-E706474B3D14}"/>
              </a:ext>
            </a:extLst>
          </p:cNvPr>
          <p:cNvSpPr>
            <a:spLocks noGrp="1"/>
          </p:cNvSpPr>
          <p:nvPr>
            <p:ph type="title"/>
          </p:nvPr>
        </p:nvSpPr>
        <p:spPr/>
        <p:txBody>
          <a:bodyPr/>
          <a:lstStyle/>
          <a:p>
            <a:r>
              <a:rPr lang="en-GB" dirty="0"/>
              <a:t>Consensual Adoption</a:t>
            </a:r>
          </a:p>
        </p:txBody>
      </p:sp>
      <p:sp>
        <p:nvSpPr>
          <p:cNvPr id="3" name="Content Placeholder 2">
            <a:extLst>
              <a:ext uri="{FF2B5EF4-FFF2-40B4-BE49-F238E27FC236}">
                <a16:creationId xmlns:a16="http://schemas.microsoft.com/office/drawing/2014/main" id="{0091E4EB-1A22-8C48-95DB-D9945C75BA36}"/>
              </a:ext>
            </a:extLst>
          </p:cNvPr>
          <p:cNvSpPr>
            <a:spLocks noGrp="1"/>
          </p:cNvSpPr>
          <p:nvPr>
            <p:ph idx="1"/>
          </p:nvPr>
        </p:nvSpPr>
        <p:spPr>
          <a:xfrm>
            <a:off x="648842" y="2564606"/>
            <a:ext cx="8139113" cy="1728787"/>
          </a:xfrm>
          <a:solidFill>
            <a:schemeClr val="bg2"/>
          </a:solidFill>
          <a:ln w="38100">
            <a:solidFill>
              <a:schemeClr val="accent1"/>
            </a:solidFill>
          </a:ln>
        </p:spPr>
        <p:txBody>
          <a:bodyPr/>
          <a:lstStyle/>
          <a:p>
            <a:r>
              <a:rPr lang="en-GB" dirty="0"/>
              <a:t>The informed legal consent of the birth parents to their child being placed for adoption</a:t>
            </a:r>
          </a:p>
        </p:txBody>
      </p:sp>
      <p:sp>
        <p:nvSpPr>
          <p:cNvPr id="4" name="Footer Placeholder 3">
            <a:extLst>
              <a:ext uri="{FF2B5EF4-FFF2-40B4-BE49-F238E27FC236}">
                <a16:creationId xmlns:a16="http://schemas.microsoft.com/office/drawing/2014/main" id="{0C4368D3-5662-4848-80C7-7FFCFA0EBCD1}"/>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2050019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8E601-5A7D-6343-A602-31855C0BC8B5}"/>
              </a:ext>
            </a:extLst>
          </p:cNvPr>
          <p:cNvSpPr>
            <a:spLocks noGrp="1"/>
          </p:cNvSpPr>
          <p:nvPr>
            <p:ph type="title"/>
          </p:nvPr>
        </p:nvSpPr>
        <p:spPr/>
        <p:txBody>
          <a:bodyPr/>
          <a:lstStyle/>
          <a:p>
            <a:r>
              <a:rPr lang="en-GB" dirty="0"/>
              <a:t>Non-agency adoption</a:t>
            </a:r>
          </a:p>
        </p:txBody>
      </p:sp>
      <p:sp>
        <p:nvSpPr>
          <p:cNvPr id="3" name="Content Placeholder 2">
            <a:extLst>
              <a:ext uri="{FF2B5EF4-FFF2-40B4-BE49-F238E27FC236}">
                <a16:creationId xmlns:a16="http://schemas.microsoft.com/office/drawing/2014/main" id="{3CC76627-6424-064E-BFB9-88AA1E4D256D}"/>
              </a:ext>
            </a:extLst>
          </p:cNvPr>
          <p:cNvSpPr>
            <a:spLocks noGrp="1"/>
          </p:cNvSpPr>
          <p:nvPr>
            <p:ph idx="1"/>
          </p:nvPr>
        </p:nvSpPr>
        <p:spPr>
          <a:xfrm>
            <a:off x="609600" y="2204566"/>
            <a:ext cx="8139113" cy="2448867"/>
          </a:xfrm>
          <a:solidFill>
            <a:schemeClr val="bg2"/>
          </a:solidFill>
          <a:ln w="38100">
            <a:solidFill>
              <a:schemeClr val="accent1"/>
            </a:solidFill>
          </a:ln>
        </p:spPr>
        <p:txBody>
          <a:bodyPr/>
          <a:lstStyle/>
          <a:p>
            <a:r>
              <a:rPr lang="en-GB" dirty="0"/>
              <a:t>Step-parent adoption (application by the partner of the parent of a child)</a:t>
            </a:r>
          </a:p>
          <a:p>
            <a:r>
              <a:rPr lang="en-GB" dirty="0"/>
              <a:t>Applications by local authority foster carers</a:t>
            </a:r>
          </a:p>
          <a:p>
            <a:r>
              <a:rPr lang="en-GB" dirty="0"/>
              <a:t>Applications by relatives of the child</a:t>
            </a:r>
          </a:p>
          <a:p>
            <a:endParaRPr lang="en-GB" dirty="0"/>
          </a:p>
        </p:txBody>
      </p:sp>
      <p:sp>
        <p:nvSpPr>
          <p:cNvPr id="4" name="Footer Placeholder 3">
            <a:extLst>
              <a:ext uri="{FF2B5EF4-FFF2-40B4-BE49-F238E27FC236}">
                <a16:creationId xmlns:a16="http://schemas.microsoft.com/office/drawing/2014/main" id="{19AEB99C-E382-A646-A929-0E120C8E2E9D}"/>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360939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9D15-F7AA-5E42-9BB1-CF7A0C66DB37}"/>
              </a:ext>
            </a:extLst>
          </p:cNvPr>
          <p:cNvSpPr>
            <a:spLocks noGrp="1"/>
          </p:cNvSpPr>
          <p:nvPr>
            <p:ph type="title"/>
          </p:nvPr>
        </p:nvSpPr>
        <p:spPr/>
        <p:txBody>
          <a:bodyPr/>
          <a:lstStyle/>
          <a:p>
            <a:r>
              <a:rPr lang="en-GB" dirty="0"/>
              <a:t>Special Guardianship Orders</a:t>
            </a:r>
          </a:p>
        </p:txBody>
      </p:sp>
      <p:sp>
        <p:nvSpPr>
          <p:cNvPr id="3" name="Content Placeholder 2">
            <a:extLst>
              <a:ext uri="{FF2B5EF4-FFF2-40B4-BE49-F238E27FC236}">
                <a16:creationId xmlns:a16="http://schemas.microsoft.com/office/drawing/2014/main" id="{FAE3A475-9F27-6D4C-9F04-D77EBD5FC8CC}"/>
              </a:ext>
            </a:extLst>
          </p:cNvPr>
          <p:cNvSpPr>
            <a:spLocks noGrp="1"/>
          </p:cNvSpPr>
          <p:nvPr>
            <p:ph idx="1"/>
          </p:nvPr>
        </p:nvSpPr>
        <p:spPr>
          <a:solidFill>
            <a:schemeClr val="bg2"/>
          </a:solidFill>
          <a:ln w="38100">
            <a:solidFill>
              <a:schemeClr val="accent1"/>
            </a:solidFill>
          </a:ln>
        </p:spPr>
        <p:txBody>
          <a:bodyPr/>
          <a:lstStyle/>
          <a:p>
            <a:r>
              <a:rPr lang="en-GB" dirty="0"/>
              <a:t>Introduced into Law in 2005</a:t>
            </a:r>
          </a:p>
          <a:p>
            <a:r>
              <a:rPr lang="en-GB" dirty="0"/>
              <a:t>Aimed to enable </a:t>
            </a:r>
            <a:r>
              <a:rPr lang="en-GB" i="1" dirty="0"/>
              <a:t>parental responsibility </a:t>
            </a:r>
            <a:r>
              <a:rPr lang="en-GB" dirty="0"/>
              <a:t>to be exercised by those who hold such an Order.</a:t>
            </a:r>
          </a:p>
          <a:p>
            <a:r>
              <a:rPr lang="en-GB" dirty="0"/>
              <a:t>The Order expires at 18.</a:t>
            </a:r>
          </a:p>
          <a:p>
            <a:r>
              <a:rPr lang="en-GB" dirty="0"/>
              <a:t>It does not terminate the birth parents parental responsibility although they cannot exercise it.</a:t>
            </a:r>
          </a:p>
        </p:txBody>
      </p:sp>
      <p:sp>
        <p:nvSpPr>
          <p:cNvPr id="4" name="Footer Placeholder 3">
            <a:extLst>
              <a:ext uri="{FF2B5EF4-FFF2-40B4-BE49-F238E27FC236}">
                <a16:creationId xmlns:a16="http://schemas.microsoft.com/office/drawing/2014/main" id="{570CC32E-50C3-AC40-B38B-E05B70350D38}"/>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3728076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6AB02-6C01-DC4C-A138-8585C1035786}"/>
              </a:ext>
            </a:extLst>
          </p:cNvPr>
          <p:cNvSpPr>
            <a:spLocks noGrp="1"/>
          </p:cNvSpPr>
          <p:nvPr>
            <p:ph type="title"/>
          </p:nvPr>
        </p:nvSpPr>
        <p:spPr/>
        <p:txBody>
          <a:bodyPr/>
          <a:lstStyle/>
          <a:p>
            <a:r>
              <a:rPr lang="en-GB" dirty="0"/>
              <a:t>Special Guardianship Orders</a:t>
            </a:r>
          </a:p>
        </p:txBody>
      </p:sp>
      <p:sp>
        <p:nvSpPr>
          <p:cNvPr id="3" name="Content Placeholder 2">
            <a:extLst>
              <a:ext uri="{FF2B5EF4-FFF2-40B4-BE49-F238E27FC236}">
                <a16:creationId xmlns:a16="http://schemas.microsoft.com/office/drawing/2014/main" id="{F87C2A50-0E13-BB47-909E-F379CDC1D29D}"/>
              </a:ext>
            </a:extLst>
          </p:cNvPr>
          <p:cNvSpPr>
            <a:spLocks noGrp="1"/>
          </p:cNvSpPr>
          <p:nvPr>
            <p:ph idx="1"/>
          </p:nvPr>
        </p:nvSpPr>
        <p:spPr>
          <a:xfrm>
            <a:off x="609600" y="1700212"/>
            <a:ext cx="8139113" cy="4609107"/>
          </a:xfrm>
          <a:solidFill>
            <a:schemeClr val="bg2"/>
          </a:solidFill>
          <a:ln w="38100">
            <a:solidFill>
              <a:schemeClr val="accent1"/>
            </a:solidFill>
          </a:ln>
        </p:spPr>
        <p:txBody>
          <a:bodyPr/>
          <a:lstStyle/>
          <a:p>
            <a:r>
              <a:rPr lang="en-GB" dirty="0"/>
              <a:t>A private law application can only be made where the child has been living with the applicants </a:t>
            </a:r>
            <a:r>
              <a:rPr lang="en-GB" i="1" dirty="0"/>
              <a:t>(a relative or foster carer)</a:t>
            </a:r>
            <a:r>
              <a:rPr lang="en-GB" dirty="0"/>
              <a:t> for one year or more.</a:t>
            </a:r>
          </a:p>
          <a:p>
            <a:r>
              <a:rPr lang="en-GB" dirty="0"/>
              <a:t>The court can make an order under it own authority if it considers that this is the right thing to do.</a:t>
            </a:r>
          </a:p>
          <a:p>
            <a:r>
              <a:rPr lang="en-GB" dirty="0"/>
              <a:t>SGO’s have become the most used route out of care including adoption.</a:t>
            </a:r>
          </a:p>
        </p:txBody>
      </p:sp>
      <p:sp>
        <p:nvSpPr>
          <p:cNvPr id="4" name="Footer Placeholder 3">
            <a:extLst>
              <a:ext uri="{FF2B5EF4-FFF2-40B4-BE49-F238E27FC236}">
                <a16:creationId xmlns:a16="http://schemas.microsoft.com/office/drawing/2014/main" id="{ED10470C-64CB-9B43-9740-0F8F97035D37}"/>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1167450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AEDDF70-6BC2-6B45-837C-D780E52A7EFD}"/>
              </a:ext>
            </a:extLst>
          </p:cNvPr>
          <p:cNvSpPr>
            <a:spLocks noGrp="1"/>
          </p:cNvSpPr>
          <p:nvPr>
            <p:ph type="ftr" sz="quarter" idx="10"/>
          </p:nvPr>
        </p:nvSpPr>
        <p:spPr/>
        <p:txBody>
          <a:bodyPr/>
          <a:lstStyle/>
          <a:p>
            <a:r>
              <a:rPr lang="en-GB" altLang="en-US" dirty="0"/>
              <a:t>© CoramBAAF Adoption &amp; Fostering Academy 2020</a:t>
            </a:r>
          </a:p>
        </p:txBody>
      </p:sp>
      <p:graphicFrame>
        <p:nvGraphicFramePr>
          <p:cNvPr id="3" name="Chart 2">
            <a:extLst>
              <a:ext uri="{FF2B5EF4-FFF2-40B4-BE49-F238E27FC236}">
                <a16:creationId xmlns:a16="http://schemas.microsoft.com/office/drawing/2014/main" id="{5F2DA5F6-696A-0D49-8B54-75C8986526F2}"/>
              </a:ext>
            </a:extLst>
          </p:cNvPr>
          <p:cNvGraphicFramePr>
            <a:graphicFrameLocks/>
          </p:cNvGraphicFramePr>
          <p:nvPr>
            <p:extLst>
              <p:ext uri="{D42A27DB-BD31-4B8C-83A1-F6EECF244321}">
                <p14:modId xmlns:p14="http://schemas.microsoft.com/office/powerpoint/2010/main" val="548948334"/>
              </p:ext>
            </p:extLst>
          </p:nvPr>
        </p:nvGraphicFramePr>
        <p:xfrm>
          <a:off x="1120477" y="1123526"/>
          <a:ext cx="7339955" cy="46817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7222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96648-074F-A746-85AA-619A364F3EB5}"/>
              </a:ext>
            </a:extLst>
          </p:cNvPr>
          <p:cNvSpPr>
            <a:spLocks noGrp="1"/>
          </p:cNvSpPr>
          <p:nvPr>
            <p:ph type="title"/>
          </p:nvPr>
        </p:nvSpPr>
        <p:spPr/>
        <p:txBody>
          <a:bodyPr/>
          <a:lstStyle/>
          <a:p>
            <a:r>
              <a:rPr lang="en-GB" dirty="0"/>
              <a:t>Special Guardianship Orders</a:t>
            </a:r>
          </a:p>
        </p:txBody>
      </p:sp>
      <p:sp>
        <p:nvSpPr>
          <p:cNvPr id="3" name="Content Placeholder 2">
            <a:extLst>
              <a:ext uri="{FF2B5EF4-FFF2-40B4-BE49-F238E27FC236}">
                <a16:creationId xmlns:a16="http://schemas.microsoft.com/office/drawing/2014/main" id="{5B7E5FF7-78B5-0B40-9502-858D50397733}"/>
              </a:ext>
            </a:extLst>
          </p:cNvPr>
          <p:cNvSpPr>
            <a:spLocks noGrp="1"/>
          </p:cNvSpPr>
          <p:nvPr>
            <p:ph idx="1"/>
          </p:nvPr>
        </p:nvSpPr>
        <p:spPr>
          <a:xfrm>
            <a:off x="609600" y="1700212"/>
            <a:ext cx="8139113" cy="4465091"/>
          </a:xfrm>
          <a:solidFill>
            <a:schemeClr val="bg2"/>
          </a:solidFill>
          <a:ln w="38100">
            <a:solidFill>
              <a:schemeClr val="accent1"/>
            </a:solidFill>
          </a:ln>
        </p:spPr>
        <p:txBody>
          <a:bodyPr/>
          <a:lstStyle/>
          <a:p>
            <a:r>
              <a:rPr lang="en-GB" dirty="0"/>
              <a:t>Are typically made to family members and preserve the child’s relationship with their family of origin.</a:t>
            </a:r>
          </a:p>
          <a:p>
            <a:r>
              <a:rPr lang="en-GB" dirty="0"/>
              <a:t>The developments that have taken place in adoption to recognise the huge. significance in the provision of support services have not been subject to parallel developments  and implementation when Special Guardianship Orders are made.</a:t>
            </a:r>
          </a:p>
        </p:txBody>
      </p:sp>
      <p:sp>
        <p:nvSpPr>
          <p:cNvPr id="4" name="Footer Placeholder 3">
            <a:extLst>
              <a:ext uri="{FF2B5EF4-FFF2-40B4-BE49-F238E27FC236}">
                <a16:creationId xmlns:a16="http://schemas.microsoft.com/office/drawing/2014/main" id="{AED62CD2-DE81-634C-8F15-10C1F90D3CB8}"/>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275824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0EB230B-C850-E14F-AED7-D0E0B3840B7F}"/>
              </a:ext>
            </a:extLst>
          </p:cNvPr>
          <p:cNvSpPr>
            <a:spLocks noGrp="1"/>
          </p:cNvSpPr>
          <p:nvPr>
            <p:ph type="ftr" sz="quarter" idx="10"/>
          </p:nvPr>
        </p:nvSpPr>
        <p:spPr/>
        <p:txBody>
          <a:bodyPr/>
          <a:lstStyle/>
          <a:p>
            <a:r>
              <a:rPr lang="en-GB" altLang="en-US"/>
              <a:t>© CoramBAAF Adoption &amp; Fostering Academy 2020</a:t>
            </a:r>
            <a:endParaRPr lang="en-GB" altLang="en-US" dirty="0"/>
          </a:p>
        </p:txBody>
      </p:sp>
      <p:graphicFrame>
        <p:nvGraphicFramePr>
          <p:cNvPr id="5" name="Chart 4">
            <a:extLst>
              <a:ext uri="{FF2B5EF4-FFF2-40B4-BE49-F238E27FC236}">
                <a16:creationId xmlns:a16="http://schemas.microsoft.com/office/drawing/2014/main" id="{4A07F4B9-AE04-654C-B4D2-9FDCD2C761F1}"/>
              </a:ext>
            </a:extLst>
          </p:cNvPr>
          <p:cNvGraphicFramePr>
            <a:graphicFrameLocks/>
          </p:cNvGraphicFramePr>
          <p:nvPr>
            <p:extLst>
              <p:ext uri="{D42A27DB-BD31-4B8C-83A1-F6EECF244321}">
                <p14:modId xmlns:p14="http://schemas.microsoft.com/office/powerpoint/2010/main" val="1237043381"/>
              </p:ext>
            </p:extLst>
          </p:nvPr>
        </p:nvGraphicFramePr>
        <p:xfrm>
          <a:off x="628650" y="764704"/>
          <a:ext cx="8047806"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1668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09F84-299D-EC42-93E5-7570CA49E6F4}"/>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AB7CE467-4F02-1A4F-AD90-1771F5E48D6B}"/>
              </a:ext>
            </a:extLst>
          </p:cNvPr>
          <p:cNvSpPr>
            <a:spLocks noGrp="1"/>
          </p:cNvSpPr>
          <p:nvPr>
            <p:ph idx="1"/>
          </p:nvPr>
        </p:nvSpPr>
        <p:spPr>
          <a:xfrm>
            <a:off x="609600" y="1700212"/>
            <a:ext cx="8139113" cy="4609107"/>
          </a:xfrm>
          <a:solidFill>
            <a:schemeClr val="bg2"/>
          </a:solidFill>
          <a:ln w="38100">
            <a:solidFill>
              <a:schemeClr val="accent1"/>
            </a:solidFill>
          </a:ln>
        </p:spPr>
        <p:txBody>
          <a:bodyPr/>
          <a:lstStyle/>
          <a:p>
            <a:r>
              <a:rPr lang="en-GB" dirty="0"/>
              <a:t>The concept of permanence has become  hugely significant when it comes to the safety, welfare, development and wellbeing of every child.</a:t>
            </a:r>
          </a:p>
          <a:p>
            <a:r>
              <a:rPr lang="en-GB" dirty="0"/>
              <a:t>But there are still large groups of children where this has had limited impact and at best they are left alone when they reach adulthood.</a:t>
            </a:r>
          </a:p>
          <a:p>
            <a:r>
              <a:rPr lang="en-GB" dirty="0"/>
              <a:t>They both need and deserve more. </a:t>
            </a:r>
          </a:p>
        </p:txBody>
      </p:sp>
      <p:sp>
        <p:nvSpPr>
          <p:cNvPr id="4" name="Footer Placeholder 3">
            <a:extLst>
              <a:ext uri="{FF2B5EF4-FFF2-40B4-BE49-F238E27FC236}">
                <a16:creationId xmlns:a16="http://schemas.microsoft.com/office/drawing/2014/main" id="{BC4D52CB-26C0-0047-9F60-DFC98B9D0523}"/>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51497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D0C552D-A0D1-A941-A0E7-26F12AD90EF5}"/>
              </a:ext>
            </a:extLst>
          </p:cNvPr>
          <p:cNvSpPr>
            <a:spLocks noGrp="1"/>
          </p:cNvSpPr>
          <p:nvPr>
            <p:ph type="ftr" sz="quarter" idx="10"/>
          </p:nvPr>
        </p:nvSpPr>
        <p:spPr/>
        <p:txBody>
          <a:bodyPr/>
          <a:lstStyle/>
          <a:p>
            <a:r>
              <a:rPr lang="en-GB" altLang="en-US"/>
              <a:t>© CoramBAAF Adoption &amp; Fostering Academy 2020</a:t>
            </a:r>
            <a:endParaRPr lang="en-GB" altLang="en-US" dirty="0"/>
          </a:p>
        </p:txBody>
      </p:sp>
      <p:graphicFrame>
        <p:nvGraphicFramePr>
          <p:cNvPr id="3" name="Chart 2">
            <a:extLst>
              <a:ext uri="{FF2B5EF4-FFF2-40B4-BE49-F238E27FC236}">
                <a16:creationId xmlns:a16="http://schemas.microsoft.com/office/drawing/2014/main" id="{D80C066F-5DA3-CF40-9CC0-07B368342B4C}"/>
              </a:ext>
            </a:extLst>
          </p:cNvPr>
          <p:cNvGraphicFramePr>
            <a:graphicFrameLocks/>
          </p:cNvGraphicFramePr>
          <p:nvPr>
            <p:extLst>
              <p:ext uri="{D42A27DB-BD31-4B8C-83A1-F6EECF244321}">
                <p14:modId xmlns:p14="http://schemas.microsoft.com/office/powerpoint/2010/main" val="2678174170"/>
              </p:ext>
            </p:extLst>
          </p:nvPr>
        </p:nvGraphicFramePr>
        <p:xfrm>
          <a:off x="569273" y="404664"/>
          <a:ext cx="7831782"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474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altLang="en-US" dirty="0"/>
              <a:t>© CoramBAAF Adoption &amp; Fostering Academy 2020</a:t>
            </a:r>
          </a:p>
        </p:txBody>
      </p:sp>
      <p:graphicFrame>
        <p:nvGraphicFramePr>
          <p:cNvPr id="3" name="Chart 2">
            <a:extLst>
              <a:ext uri="{FF2B5EF4-FFF2-40B4-BE49-F238E27FC236}">
                <a16:creationId xmlns:a16="http://schemas.microsoft.com/office/drawing/2014/main" id="{E4425167-74CC-224C-AF2B-F8E94A7A0ABB}"/>
              </a:ext>
            </a:extLst>
          </p:cNvPr>
          <p:cNvGraphicFramePr/>
          <p:nvPr/>
        </p:nvGraphicFramePr>
        <p:xfrm>
          <a:off x="571472" y="500042"/>
          <a:ext cx="8143931" cy="58579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921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a:extLst>
              <a:ext uri="{FF2B5EF4-FFF2-40B4-BE49-F238E27FC236}">
                <a16:creationId xmlns:a16="http://schemas.microsoft.com/office/drawing/2014/main" id="{060EB08A-744D-3242-A011-8D7EFC43FD62}"/>
              </a:ext>
            </a:extLst>
          </p:cNvPr>
          <p:cNvSpPr>
            <a:spLocks noGrp="1" noChangeArrowheads="1"/>
          </p:cNvSpPr>
          <p:nvPr>
            <p:ph type="title" idx="4294967295"/>
          </p:nvPr>
        </p:nvSpPr>
        <p:spPr/>
        <p:txBody>
          <a:bodyPr lIns="91440" tIns="45720" rIns="91440" bIns="45720"/>
          <a:lstStyle/>
          <a:p>
            <a:pPr>
              <a:defRPr/>
            </a:pPr>
            <a:r>
              <a:rPr lang="en-GB" dirty="0"/>
              <a:t>Message</a:t>
            </a:r>
          </a:p>
        </p:txBody>
      </p:sp>
      <p:sp>
        <p:nvSpPr>
          <p:cNvPr id="20484" name="Rectangle 3">
            <a:extLst>
              <a:ext uri="{FF2B5EF4-FFF2-40B4-BE49-F238E27FC236}">
                <a16:creationId xmlns:a16="http://schemas.microsoft.com/office/drawing/2014/main" id="{BF791555-B3F1-AD4B-BAD0-656C0BABACF3}"/>
              </a:ext>
            </a:extLst>
          </p:cNvPr>
          <p:cNvSpPr>
            <a:spLocks noGrp="1" noChangeArrowheads="1"/>
          </p:cNvSpPr>
          <p:nvPr>
            <p:ph type="body" idx="4294967295"/>
          </p:nvPr>
        </p:nvSpPr>
        <p:spPr>
          <a:solidFill>
            <a:schemeClr val="accent4">
              <a:lumMod val="20000"/>
              <a:lumOff val="80000"/>
            </a:schemeClr>
          </a:solidFill>
          <a:ln w="38100">
            <a:solidFill>
              <a:schemeClr val="accent1"/>
            </a:solidFill>
          </a:ln>
        </p:spPr>
        <p:txBody>
          <a:bodyPr lIns="91440" tIns="45720" rIns="91440" bIns="45720"/>
          <a:lstStyle/>
          <a:p>
            <a:r>
              <a:rPr lang="en-GB" altLang="en-US" sz="2800" dirty="0"/>
              <a:t>A child </a:t>
            </a:r>
            <a:r>
              <a:rPr lang="en-GB" altLang="en-GB" sz="2800" dirty="0"/>
              <a:t>‘</a:t>
            </a:r>
            <a:r>
              <a:rPr lang="en-GB" altLang="en-US" sz="2800" dirty="0"/>
              <a:t>looked after</a:t>
            </a:r>
            <a:r>
              <a:rPr lang="en-GB" altLang="en-GB" sz="2800" dirty="0"/>
              <a:t>’</a:t>
            </a:r>
            <a:r>
              <a:rPr lang="en-GB" altLang="en-US" sz="2800" dirty="0"/>
              <a:t> for more than 6 months has a 60% chance of remaining in care for 4 years or more</a:t>
            </a:r>
          </a:p>
          <a:p>
            <a:r>
              <a:rPr lang="en-GB" altLang="en-US" sz="2800" dirty="0"/>
              <a:t>A child </a:t>
            </a:r>
            <a:r>
              <a:rPr lang="en-GB" altLang="en-GB" sz="2800" dirty="0"/>
              <a:t>‘</a:t>
            </a:r>
            <a:r>
              <a:rPr lang="en-GB" altLang="en-US" sz="2800" dirty="0"/>
              <a:t>looked after</a:t>
            </a:r>
            <a:r>
              <a:rPr lang="en-GB" altLang="en-GB" sz="2800" dirty="0"/>
              <a:t>’</a:t>
            </a:r>
            <a:r>
              <a:rPr lang="en-GB" altLang="en-US" sz="2800" dirty="0"/>
              <a:t> for more than 12 months has a 80% chance of remaining in care for 4 years or more</a:t>
            </a:r>
          </a:p>
          <a:p>
            <a:r>
              <a:rPr lang="en-GB" altLang="en-US" sz="2800" dirty="0"/>
              <a:t>Reference to this was significant in the Prime Minister</a:t>
            </a:r>
            <a:r>
              <a:rPr lang="en-GB" altLang="en-GB" sz="2800" dirty="0"/>
              <a:t>’</a:t>
            </a:r>
            <a:r>
              <a:rPr lang="en-GB" altLang="en-US" sz="2800" dirty="0"/>
              <a:t>s Review of Adoption and core to the adoption reform programme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EFDF54F-6ED6-2242-92DB-60568B8176AD}"/>
              </a:ext>
            </a:extLst>
          </p:cNvPr>
          <p:cNvGraphicFramePr>
            <a:graphicFrameLocks/>
          </p:cNvGraphicFramePr>
          <p:nvPr/>
        </p:nvGraphicFramePr>
        <p:xfrm>
          <a:off x="714348" y="571480"/>
          <a:ext cx="7786742" cy="56436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altLang="en-US" dirty="0"/>
              <a:t>© CoramBAAF Adoption &amp; Fostering Academy 2015</a:t>
            </a:r>
          </a:p>
        </p:txBody>
      </p:sp>
      <p:pic>
        <p:nvPicPr>
          <p:cNvPr id="3" name="Picture 2"/>
          <p:cNvPicPr/>
          <p:nvPr/>
        </p:nvPicPr>
        <p:blipFill>
          <a:blip r:embed="rId2" cstate="print"/>
          <a:srcRect/>
          <a:stretch>
            <a:fillRect/>
          </a:stretch>
        </p:blipFill>
        <p:spPr bwMode="auto">
          <a:xfrm>
            <a:off x="467544" y="548680"/>
            <a:ext cx="8208911" cy="5616624"/>
          </a:xfrm>
          <a:prstGeom prst="rect">
            <a:avLst/>
          </a:prstGeom>
          <a:noFill/>
        </p:spPr>
      </p:pic>
    </p:spTree>
    <p:extLst>
      <p:ext uri="{BB962C8B-B14F-4D97-AF65-F5344CB8AC3E}">
        <p14:creationId xmlns:p14="http://schemas.microsoft.com/office/powerpoint/2010/main" val="724857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A4C74F9E-CBDA-704D-9418-1CC899B6B24C}"/>
              </a:ext>
            </a:extLst>
          </p:cNvPr>
          <p:cNvGraphicFramePr/>
          <p:nvPr/>
        </p:nvGraphicFramePr>
        <p:xfrm>
          <a:off x="642910" y="571480"/>
          <a:ext cx="7858180" cy="571503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44DC5-C7A8-0842-B9DE-6525BDFD3550}"/>
              </a:ext>
            </a:extLst>
          </p:cNvPr>
          <p:cNvSpPr>
            <a:spLocks noGrp="1"/>
          </p:cNvSpPr>
          <p:nvPr>
            <p:ph type="title"/>
          </p:nvPr>
        </p:nvSpPr>
        <p:spPr/>
        <p:txBody>
          <a:bodyPr/>
          <a:lstStyle/>
          <a:p>
            <a:r>
              <a:rPr lang="en-GB" dirty="0"/>
              <a:t>Government Definition (2013)</a:t>
            </a:r>
          </a:p>
        </p:txBody>
      </p:sp>
      <p:sp>
        <p:nvSpPr>
          <p:cNvPr id="3" name="Content Placeholder 2">
            <a:extLst>
              <a:ext uri="{FF2B5EF4-FFF2-40B4-BE49-F238E27FC236}">
                <a16:creationId xmlns:a16="http://schemas.microsoft.com/office/drawing/2014/main" id="{531216F9-5DEB-A040-A58D-03E265D05CCA}"/>
              </a:ext>
            </a:extLst>
          </p:cNvPr>
          <p:cNvSpPr>
            <a:spLocks noGrp="1"/>
          </p:cNvSpPr>
          <p:nvPr>
            <p:ph idx="1"/>
          </p:nvPr>
        </p:nvSpPr>
        <p:spPr>
          <a:xfrm>
            <a:off x="609600" y="1700212"/>
            <a:ext cx="8139113" cy="4465091"/>
          </a:xfrm>
          <a:solidFill>
            <a:schemeClr val="accent3">
              <a:lumMod val="20000"/>
              <a:lumOff val="80000"/>
            </a:schemeClr>
          </a:solidFill>
          <a:ln w="38100">
            <a:solidFill>
              <a:schemeClr val="accent1"/>
            </a:solidFill>
          </a:ln>
        </p:spPr>
        <p:txBody>
          <a:bodyPr/>
          <a:lstStyle/>
          <a:p>
            <a:r>
              <a:rPr lang="en-GB" dirty="0"/>
              <a:t>‘</a:t>
            </a:r>
            <a:r>
              <a:rPr lang="en-GB" sz="2400" dirty="0"/>
              <a:t>Permanence is the framework of emotional permanence </a:t>
            </a:r>
            <a:r>
              <a:rPr lang="en-GB" sz="2400" i="1" dirty="0"/>
              <a:t>(attachment), </a:t>
            </a:r>
            <a:r>
              <a:rPr lang="en-GB" sz="2400" dirty="0"/>
              <a:t>physical permanence </a:t>
            </a:r>
            <a:r>
              <a:rPr lang="en-GB" sz="2400" i="1" dirty="0"/>
              <a:t>(stability) </a:t>
            </a:r>
            <a:r>
              <a:rPr lang="en-GB" sz="2400" dirty="0"/>
              <a:t>and legal permanence </a:t>
            </a:r>
            <a:r>
              <a:rPr lang="en-GB" sz="2400" i="1" dirty="0"/>
              <a:t>(the carer has parental responsibility for the child)</a:t>
            </a:r>
            <a:r>
              <a:rPr lang="en-GB" sz="2400" dirty="0"/>
              <a:t> which gives a child a sense of security, continuity, commitment and identity. The objective of planning for permanence is therefore to ensure that children have a secure, stable and loving family to support them through childhood and beyond. Permanence provides an underpinning framework for all social work with children and their families from family support through to adoption. </a:t>
            </a:r>
          </a:p>
          <a:p>
            <a:r>
              <a:rPr lang="en-GB" sz="1800" dirty="0"/>
              <a:t>https://assets.publishing.service.gov.uk/government/uploads/system/uploads/attachment_data/file/245513/consultation_document.pdf</a:t>
            </a:r>
          </a:p>
        </p:txBody>
      </p:sp>
      <p:sp>
        <p:nvSpPr>
          <p:cNvPr id="4" name="Footer Placeholder 3">
            <a:extLst>
              <a:ext uri="{FF2B5EF4-FFF2-40B4-BE49-F238E27FC236}">
                <a16:creationId xmlns:a16="http://schemas.microsoft.com/office/drawing/2014/main" id="{AE36C6ED-1D1E-EE46-A133-B964CA9472C3}"/>
              </a:ext>
            </a:extLst>
          </p:cNvPr>
          <p:cNvSpPr>
            <a:spLocks noGrp="1"/>
          </p:cNvSpPr>
          <p:nvPr>
            <p:ph type="ftr" sz="quarter" idx="10"/>
          </p:nvPr>
        </p:nvSpPr>
        <p:spPr/>
        <p:txBody>
          <a:bodyPr/>
          <a:lstStyle/>
          <a:p>
            <a:r>
              <a:rPr lang="en-GB" altLang="en-US" dirty="0"/>
              <a:t>© CoramBAAF Adoption &amp; Fostering Academy 2020</a:t>
            </a:r>
          </a:p>
        </p:txBody>
      </p:sp>
    </p:spTree>
    <p:extLst>
      <p:ext uri="{BB962C8B-B14F-4D97-AF65-F5344CB8AC3E}">
        <p14:creationId xmlns:p14="http://schemas.microsoft.com/office/powerpoint/2010/main" val="1364713020"/>
      </p:ext>
    </p:extLst>
  </p:cSld>
  <p:clrMapOvr>
    <a:masterClrMapping/>
  </p:clrMapOvr>
</p:sld>
</file>

<file path=ppt/theme/theme1.xml><?xml version="1.0" encoding="utf-8"?>
<a:theme xmlns:a="http://schemas.openxmlformats.org/drawingml/2006/main" name="ppfc2templat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ppfc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pfc2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fc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fc2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fc2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fc2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fc2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fc2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ramBAAF Presentation - Template  -  Read-Only" id="{08F2D69A-732F-4546-ABB7-D7B4F5794428}" vid="{23F35408-7FAC-1D43-B173-CE8C52B60C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ndscape Colour saffron 200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ndscape Colour saffron 2006">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andscape Colour saffron 200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ndscape Colour saffron 2006">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ndscape Colour saffron 200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ndscape Colour saffron 2006">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216</TotalTime>
  <Words>879</Words>
  <Application>Microsoft Macintosh PowerPoint</Application>
  <PresentationFormat>On-screen Show (4:3)</PresentationFormat>
  <Paragraphs>84</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ppfc2template</vt:lpstr>
      <vt:lpstr>PowerPoint Presentation</vt:lpstr>
      <vt:lpstr>PowerPoint Presentation</vt:lpstr>
      <vt:lpstr>PowerPoint Presentation</vt:lpstr>
      <vt:lpstr>PowerPoint Presentation</vt:lpstr>
      <vt:lpstr>Message</vt:lpstr>
      <vt:lpstr>PowerPoint Presentation</vt:lpstr>
      <vt:lpstr>PowerPoint Presentation</vt:lpstr>
      <vt:lpstr>PowerPoint Presentation</vt:lpstr>
      <vt:lpstr>Government Definition (2013)</vt:lpstr>
      <vt:lpstr>A Family for Life</vt:lpstr>
      <vt:lpstr>A Family for Life</vt:lpstr>
      <vt:lpstr>Adoption</vt:lpstr>
      <vt:lpstr>Non –consensual Adoption</vt:lpstr>
      <vt:lpstr>Consensual Adoption</vt:lpstr>
      <vt:lpstr>Non-agency adoption</vt:lpstr>
      <vt:lpstr>Special Guardianship Orders</vt:lpstr>
      <vt:lpstr>Special Guardianship Orders</vt:lpstr>
      <vt:lpstr>PowerPoint Presentation</vt:lpstr>
      <vt:lpstr>Special Guardianship Orders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CoramBAAF </dc:title>
  <dc:creator>John Simmonds</dc:creator>
  <cp:lastModifiedBy>John Simmonds</cp:lastModifiedBy>
  <cp:revision>14</cp:revision>
  <dcterms:created xsi:type="dcterms:W3CDTF">2021-05-13T10:37:52Z</dcterms:created>
  <dcterms:modified xsi:type="dcterms:W3CDTF">2021-05-13T14:23:42Z</dcterms:modified>
</cp:coreProperties>
</file>